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Lst>
  <p:sldSz cx="18288000" cy="10287000"/>
  <p:notesSz cx="6858000" cy="9144000"/>
  <p:embeddedFontLst>
    <p:embeddedFont>
      <p:font typeface="Poppins Bold" charset="1" panose="00000800000000000000"/>
      <p:regular r:id="rId18"/>
    </p:embeddedFont>
    <p:embeddedFont>
      <p:font typeface="Canva Sans" charset="1" panose="020B0503030501040103"/>
      <p:regular r:id="rId19"/>
    </p:embeddedFont>
    <p:embeddedFont>
      <p:font typeface="Poppins" charset="1" panose="00000500000000000000"/>
      <p:regular r:id="rId20"/>
    </p:embeddedFont>
    <p:embeddedFont>
      <p:font typeface="Arimo" charset="1" panose="020B0604020202020204"/>
      <p:regular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jpeg" Type="http://schemas.openxmlformats.org/officeDocument/2006/relationships/image"/><Relationship Id="rId5" Target="../media/image4.jpe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 Id="rId3" Target="../media/image7.jpe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8.jpeg" Type="http://schemas.openxmlformats.org/officeDocument/2006/relationships/image"/><Relationship Id="rId3" Target="../media/image9.jpe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0.jpe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1.jpeg" Type="http://schemas.openxmlformats.org/officeDocument/2006/relationships/image"/><Relationship Id="rId3" Target="../media/image12.jpe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13.png" Type="http://schemas.openxmlformats.org/officeDocument/2006/relationships/image"/><Relationship Id="rId5" Target="../media/image14.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5.png" Type="http://schemas.openxmlformats.org/officeDocument/2006/relationships/image"/><Relationship Id="rId3" Target="../media/image16.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7.jpeg" Type="http://schemas.openxmlformats.org/officeDocument/2006/relationships/image"/><Relationship Id="rId3" Target="../media/image18.jpe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9.jpe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jpe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1.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0589C2">
                <a:alpha val="100000"/>
              </a:srgbClr>
            </a:gs>
            <a:gs pos="50000">
              <a:srgbClr val="3ABDD4">
                <a:alpha val="100000"/>
              </a:srgbClr>
            </a:gs>
            <a:gs pos="100000">
              <a:srgbClr val="93EFFF">
                <a:alpha val="100000"/>
              </a:srgbClr>
            </a:gs>
          </a:gsLst>
          <a:path path="circle">
            <a:fillToRect l="0" r="100000" t="0" b="100000"/>
          </a:path>
          <a:tileRect r="0" l="-100000" b="0" t="-100000"/>
        </a:gradFill>
      </p:bgPr>
    </p:bg>
    <p:spTree>
      <p:nvGrpSpPr>
        <p:cNvPr id="1" name=""/>
        <p:cNvGrpSpPr/>
        <p:nvPr/>
      </p:nvGrpSpPr>
      <p:grpSpPr>
        <a:xfrm>
          <a:off x="0" y="0"/>
          <a:ext cx="0" cy="0"/>
          <a:chOff x="0" y="0"/>
          <a:chExt cx="0" cy="0"/>
        </a:xfrm>
      </p:grpSpPr>
      <p:sp>
        <p:nvSpPr>
          <p:cNvPr name="Freeform 2" id="2"/>
          <p:cNvSpPr/>
          <p:nvPr/>
        </p:nvSpPr>
        <p:spPr>
          <a:xfrm flipH="false" flipV="false" rot="-5400000">
            <a:off x="16735331" y="8904285"/>
            <a:ext cx="270061" cy="364947"/>
          </a:xfrm>
          <a:custGeom>
            <a:avLst/>
            <a:gdLst/>
            <a:ahLst/>
            <a:cxnLst/>
            <a:rect r="r" b="b" t="t" l="l"/>
            <a:pathLst>
              <a:path h="364947" w="270061">
                <a:moveTo>
                  <a:pt x="0" y="0"/>
                </a:moveTo>
                <a:lnTo>
                  <a:pt x="270061" y="0"/>
                </a:lnTo>
                <a:lnTo>
                  <a:pt x="270061" y="364947"/>
                </a:lnTo>
                <a:lnTo>
                  <a:pt x="0" y="364947"/>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0" y="0"/>
            <a:ext cx="18288000" cy="10793896"/>
          </a:xfrm>
          <a:custGeom>
            <a:avLst/>
            <a:gdLst/>
            <a:ahLst/>
            <a:cxnLst/>
            <a:rect r="r" b="b" t="t" l="l"/>
            <a:pathLst>
              <a:path h="10793896" w="18288000">
                <a:moveTo>
                  <a:pt x="0" y="0"/>
                </a:moveTo>
                <a:lnTo>
                  <a:pt x="18288000" y="0"/>
                </a:lnTo>
                <a:lnTo>
                  <a:pt x="18288000" y="10793896"/>
                </a:lnTo>
                <a:lnTo>
                  <a:pt x="0" y="10793896"/>
                </a:lnTo>
                <a:lnTo>
                  <a:pt x="0" y="0"/>
                </a:lnTo>
                <a:close/>
              </a:path>
            </a:pathLst>
          </a:custGeom>
          <a:blipFill>
            <a:blip r:embed="rId4">
              <a:alphaModFix amt="19999"/>
            </a:blip>
            <a:stretch>
              <a:fillRect l="0" t="0" r="0" b="0"/>
            </a:stretch>
          </a:blipFill>
        </p:spPr>
      </p:sp>
      <p:sp>
        <p:nvSpPr>
          <p:cNvPr name="Freeform 4" id="4"/>
          <p:cNvSpPr/>
          <p:nvPr/>
        </p:nvSpPr>
        <p:spPr>
          <a:xfrm flipH="false" flipV="false" rot="0">
            <a:off x="1028700" y="2854087"/>
            <a:ext cx="5229535" cy="5085723"/>
          </a:xfrm>
          <a:custGeom>
            <a:avLst/>
            <a:gdLst/>
            <a:ahLst/>
            <a:cxnLst/>
            <a:rect r="r" b="b" t="t" l="l"/>
            <a:pathLst>
              <a:path h="5085723" w="5229535">
                <a:moveTo>
                  <a:pt x="0" y="0"/>
                </a:moveTo>
                <a:lnTo>
                  <a:pt x="5229535" y="0"/>
                </a:lnTo>
                <a:lnTo>
                  <a:pt x="5229535" y="5085722"/>
                </a:lnTo>
                <a:lnTo>
                  <a:pt x="0" y="5085722"/>
                </a:lnTo>
                <a:lnTo>
                  <a:pt x="0" y="0"/>
                </a:lnTo>
                <a:close/>
              </a:path>
            </a:pathLst>
          </a:custGeom>
          <a:blipFill>
            <a:blip r:embed="rId5"/>
            <a:stretch>
              <a:fillRect l="0" t="0" r="0" b="0"/>
            </a:stretch>
          </a:blipFill>
        </p:spPr>
      </p:sp>
      <p:sp>
        <p:nvSpPr>
          <p:cNvPr name="TextBox 5" id="5"/>
          <p:cNvSpPr txBox="true"/>
          <p:nvPr/>
        </p:nvSpPr>
        <p:spPr>
          <a:xfrm rot="0">
            <a:off x="6662714" y="3426645"/>
            <a:ext cx="11211739" cy="4216831"/>
          </a:xfrm>
          <a:prstGeom prst="rect">
            <a:avLst/>
          </a:prstGeom>
        </p:spPr>
        <p:txBody>
          <a:bodyPr anchor="t" rtlCol="false" tIns="0" lIns="0" bIns="0" rIns="0">
            <a:spAutoFit/>
          </a:bodyPr>
          <a:lstStyle/>
          <a:p>
            <a:pPr algn="ctr">
              <a:lnSpc>
                <a:spcPts val="10462"/>
              </a:lnSpc>
            </a:pPr>
            <a:r>
              <a:rPr lang="en-US" sz="12166" b="true">
                <a:solidFill>
                  <a:srgbClr val="FFFFFF"/>
                </a:solidFill>
                <a:latin typeface="Poppins Bold"/>
                <a:ea typeface="Poppins Bold"/>
                <a:cs typeface="Poppins Bold"/>
                <a:sym typeface="Poppins Bold"/>
              </a:rPr>
              <a:t>4. Hochwertige Bildung</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7310261"/>
            <a:ext cx="19332685" cy="4208777"/>
            <a:chOff x="0" y="0"/>
            <a:chExt cx="5091736" cy="1108484"/>
          </a:xfrm>
        </p:grpSpPr>
        <p:sp>
          <p:nvSpPr>
            <p:cNvPr name="Freeform 3" id="3"/>
            <p:cNvSpPr/>
            <p:nvPr/>
          </p:nvSpPr>
          <p:spPr>
            <a:xfrm flipH="false" flipV="false" rot="0">
              <a:off x="0" y="0"/>
              <a:ext cx="5091736" cy="1108484"/>
            </a:xfrm>
            <a:custGeom>
              <a:avLst/>
              <a:gdLst/>
              <a:ahLst/>
              <a:cxnLst/>
              <a:rect r="r" b="b" t="t" l="l"/>
              <a:pathLst>
                <a:path h="1108484" w="5091736">
                  <a:moveTo>
                    <a:pt x="40046" y="0"/>
                  </a:moveTo>
                  <a:lnTo>
                    <a:pt x="5051690" y="0"/>
                  </a:lnTo>
                  <a:cubicBezTo>
                    <a:pt x="5073807" y="0"/>
                    <a:pt x="5091736" y="17929"/>
                    <a:pt x="5091736" y="40046"/>
                  </a:cubicBezTo>
                  <a:lnTo>
                    <a:pt x="5091736" y="1068439"/>
                  </a:lnTo>
                  <a:cubicBezTo>
                    <a:pt x="5091736" y="1090555"/>
                    <a:pt x="5073807" y="1108484"/>
                    <a:pt x="5051690" y="1108484"/>
                  </a:cubicBezTo>
                  <a:lnTo>
                    <a:pt x="40046" y="1108484"/>
                  </a:lnTo>
                  <a:cubicBezTo>
                    <a:pt x="17929" y="1108484"/>
                    <a:pt x="0" y="1090555"/>
                    <a:pt x="0" y="1068439"/>
                  </a:cubicBezTo>
                  <a:lnTo>
                    <a:pt x="0" y="40046"/>
                  </a:lnTo>
                  <a:cubicBezTo>
                    <a:pt x="0" y="17929"/>
                    <a:pt x="17929" y="0"/>
                    <a:pt x="40046" y="0"/>
                  </a:cubicBezTo>
                  <a:close/>
                </a:path>
              </a:pathLst>
            </a:custGeom>
            <a:gradFill rotWithShape="true">
              <a:gsLst>
                <a:gs pos="0">
                  <a:srgbClr val="0589C2">
                    <a:alpha val="100000"/>
                  </a:srgbClr>
                </a:gs>
                <a:gs pos="50000">
                  <a:srgbClr val="3ABDD4">
                    <a:alpha val="100000"/>
                  </a:srgbClr>
                </a:gs>
                <a:gs pos="100000">
                  <a:srgbClr val="93EFFF">
                    <a:alpha val="100000"/>
                  </a:srgbClr>
                </a:gs>
              </a:gsLst>
              <a:path path="circle">
                <a:fillToRect l="0" r="100000" t="0" b="100000"/>
              </a:path>
              <a:tileRect r="0" l="-100000" b="0" t="-100000"/>
            </a:gradFill>
          </p:spPr>
        </p:sp>
        <p:sp>
          <p:nvSpPr>
            <p:cNvPr name="TextBox 4" id="4"/>
            <p:cNvSpPr txBox="true"/>
            <p:nvPr/>
          </p:nvSpPr>
          <p:spPr>
            <a:xfrm>
              <a:off x="0" y="-38100"/>
              <a:ext cx="5091736" cy="1146584"/>
            </a:xfrm>
            <a:prstGeom prst="rect">
              <a:avLst/>
            </a:prstGeom>
          </p:spPr>
          <p:txBody>
            <a:bodyPr anchor="ctr" rtlCol="false" tIns="50800" lIns="50800" bIns="50800" rIns="50800"/>
            <a:lstStyle/>
            <a:p>
              <a:pPr algn="ctr">
                <a:lnSpc>
                  <a:spcPts val="2659"/>
                </a:lnSpc>
              </a:pPr>
            </a:p>
          </p:txBody>
        </p:sp>
      </p:grpSp>
      <p:grpSp>
        <p:nvGrpSpPr>
          <p:cNvPr name="Group 5" id="5"/>
          <p:cNvGrpSpPr/>
          <p:nvPr/>
        </p:nvGrpSpPr>
        <p:grpSpPr>
          <a:xfrm rot="0">
            <a:off x="10418027" y="1849479"/>
            <a:ext cx="6364628" cy="7096279"/>
            <a:chOff x="0" y="0"/>
            <a:chExt cx="746263" cy="832050"/>
          </a:xfrm>
        </p:grpSpPr>
        <p:sp>
          <p:nvSpPr>
            <p:cNvPr name="Freeform 6" id="6"/>
            <p:cNvSpPr/>
            <p:nvPr/>
          </p:nvSpPr>
          <p:spPr>
            <a:xfrm flipH="false" flipV="false" rot="0">
              <a:off x="0" y="0"/>
              <a:ext cx="746263" cy="832050"/>
            </a:xfrm>
            <a:custGeom>
              <a:avLst/>
              <a:gdLst/>
              <a:ahLst/>
              <a:cxnLst/>
              <a:rect r="r" b="b" t="t" l="l"/>
              <a:pathLst>
                <a:path h="832050" w="746263">
                  <a:moveTo>
                    <a:pt x="96095" y="0"/>
                  </a:moveTo>
                  <a:lnTo>
                    <a:pt x="650167" y="0"/>
                  </a:lnTo>
                  <a:cubicBezTo>
                    <a:pt x="675653" y="0"/>
                    <a:pt x="700096" y="10124"/>
                    <a:pt x="718117" y="28146"/>
                  </a:cubicBezTo>
                  <a:cubicBezTo>
                    <a:pt x="736138" y="46167"/>
                    <a:pt x="746263" y="70609"/>
                    <a:pt x="746263" y="96095"/>
                  </a:cubicBezTo>
                  <a:lnTo>
                    <a:pt x="746263" y="735955"/>
                  </a:lnTo>
                  <a:cubicBezTo>
                    <a:pt x="746263" y="761441"/>
                    <a:pt x="736138" y="785883"/>
                    <a:pt x="718117" y="803904"/>
                  </a:cubicBezTo>
                  <a:cubicBezTo>
                    <a:pt x="700096" y="821926"/>
                    <a:pt x="675653" y="832050"/>
                    <a:pt x="650167" y="832050"/>
                  </a:cubicBezTo>
                  <a:lnTo>
                    <a:pt x="96095" y="832050"/>
                  </a:lnTo>
                  <a:cubicBezTo>
                    <a:pt x="70609" y="832050"/>
                    <a:pt x="46167" y="821926"/>
                    <a:pt x="28146" y="803904"/>
                  </a:cubicBezTo>
                  <a:cubicBezTo>
                    <a:pt x="10124" y="785883"/>
                    <a:pt x="0" y="761441"/>
                    <a:pt x="0" y="735955"/>
                  </a:cubicBezTo>
                  <a:lnTo>
                    <a:pt x="0" y="96095"/>
                  </a:lnTo>
                  <a:cubicBezTo>
                    <a:pt x="0" y="70609"/>
                    <a:pt x="10124" y="46167"/>
                    <a:pt x="28146" y="28146"/>
                  </a:cubicBezTo>
                  <a:cubicBezTo>
                    <a:pt x="46167" y="10124"/>
                    <a:pt x="70609" y="0"/>
                    <a:pt x="96095" y="0"/>
                  </a:cubicBezTo>
                  <a:close/>
                </a:path>
              </a:pathLst>
            </a:custGeom>
            <a:blipFill>
              <a:blip r:embed="rId2"/>
              <a:stretch>
                <a:fillRect l="-8099" t="0" r="-8099" b="0"/>
              </a:stretch>
            </a:blipFill>
          </p:spPr>
        </p:sp>
      </p:grpSp>
      <p:grpSp>
        <p:nvGrpSpPr>
          <p:cNvPr name="Group 7" id="7"/>
          <p:cNvGrpSpPr/>
          <p:nvPr/>
        </p:nvGrpSpPr>
        <p:grpSpPr>
          <a:xfrm rot="0">
            <a:off x="1571669" y="2500083"/>
            <a:ext cx="353687" cy="2624227"/>
            <a:chOff x="0" y="0"/>
            <a:chExt cx="93152" cy="691154"/>
          </a:xfrm>
        </p:grpSpPr>
        <p:sp>
          <p:nvSpPr>
            <p:cNvPr name="Freeform 8" id="8"/>
            <p:cNvSpPr/>
            <p:nvPr/>
          </p:nvSpPr>
          <p:spPr>
            <a:xfrm flipH="false" flipV="false" rot="0">
              <a:off x="0" y="0"/>
              <a:ext cx="93152" cy="691154"/>
            </a:xfrm>
            <a:custGeom>
              <a:avLst/>
              <a:gdLst/>
              <a:ahLst/>
              <a:cxnLst/>
              <a:rect r="r" b="b" t="t" l="l"/>
              <a:pathLst>
                <a:path h="691154" w="93152">
                  <a:moveTo>
                    <a:pt x="46576" y="0"/>
                  </a:moveTo>
                  <a:lnTo>
                    <a:pt x="46576" y="0"/>
                  </a:lnTo>
                  <a:cubicBezTo>
                    <a:pt x="58929" y="0"/>
                    <a:pt x="70776" y="4907"/>
                    <a:pt x="79510" y="13642"/>
                  </a:cubicBezTo>
                  <a:cubicBezTo>
                    <a:pt x="88245" y="22377"/>
                    <a:pt x="93152" y="34223"/>
                    <a:pt x="93152" y="46576"/>
                  </a:cubicBezTo>
                  <a:lnTo>
                    <a:pt x="93152" y="644578"/>
                  </a:lnTo>
                  <a:cubicBezTo>
                    <a:pt x="93152" y="670301"/>
                    <a:pt x="72299" y="691154"/>
                    <a:pt x="46576" y="691154"/>
                  </a:cubicBezTo>
                  <a:lnTo>
                    <a:pt x="46576" y="691154"/>
                  </a:lnTo>
                  <a:cubicBezTo>
                    <a:pt x="20853" y="691154"/>
                    <a:pt x="0" y="670301"/>
                    <a:pt x="0" y="644578"/>
                  </a:cubicBezTo>
                  <a:lnTo>
                    <a:pt x="0" y="46576"/>
                  </a:lnTo>
                  <a:cubicBezTo>
                    <a:pt x="0" y="20853"/>
                    <a:pt x="20853" y="0"/>
                    <a:pt x="46576" y="0"/>
                  </a:cubicBezTo>
                  <a:close/>
                </a:path>
              </a:pathLst>
            </a:custGeom>
            <a:gradFill rotWithShape="true">
              <a:gsLst>
                <a:gs pos="0">
                  <a:srgbClr val="0589C2">
                    <a:alpha val="100000"/>
                  </a:srgbClr>
                </a:gs>
                <a:gs pos="50000">
                  <a:srgbClr val="3ABDD4">
                    <a:alpha val="100000"/>
                  </a:srgbClr>
                </a:gs>
                <a:gs pos="100000">
                  <a:srgbClr val="93EFFF">
                    <a:alpha val="100000"/>
                  </a:srgbClr>
                </a:gs>
              </a:gsLst>
              <a:path path="circle">
                <a:fillToRect l="0" r="100000" t="0" b="100000"/>
              </a:path>
              <a:tileRect r="0" l="-100000" b="0" t="-100000"/>
            </a:gradFill>
          </p:spPr>
        </p:sp>
        <p:sp>
          <p:nvSpPr>
            <p:cNvPr name="TextBox 9" id="9"/>
            <p:cNvSpPr txBox="true"/>
            <p:nvPr/>
          </p:nvSpPr>
          <p:spPr>
            <a:xfrm>
              <a:off x="0" y="-38100"/>
              <a:ext cx="93152" cy="729254"/>
            </a:xfrm>
            <a:prstGeom prst="rect">
              <a:avLst/>
            </a:prstGeom>
          </p:spPr>
          <p:txBody>
            <a:bodyPr anchor="ctr" rtlCol="false" tIns="50800" lIns="50800" bIns="50800" rIns="50800"/>
            <a:lstStyle/>
            <a:p>
              <a:pPr algn="ctr">
                <a:lnSpc>
                  <a:spcPts val="2659"/>
                </a:lnSpc>
              </a:pPr>
            </a:p>
          </p:txBody>
        </p:sp>
      </p:grpSp>
      <p:sp>
        <p:nvSpPr>
          <p:cNvPr name="TextBox 10" id="10"/>
          <p:cNvSpPr txBox="true"/>
          <p:nvPr/>
        </p:nvSpPr>
        <p:spPr>
          <a:xfrm rot="0">
            <a:off x="2197523" y="2406491"/>
            <a:ext cx="7168598" cy="2717819"/>
          </a:xfrm>
          <a:prstGeom prst="rect">
            <a:avLst/>
          </a:prstGeom>
        </p:spPr>
        <p:txBody>
          <a:bodyPr anchor="t" rtlCol="false" tIns="0" lIns="0" bIns="0" rIns="0">
            <a:spAutoFit/>
          </a:bodyPr>
          <a:lstStyle/>
          <a:p>
            <a:pPr algn="l">
              <a:lnSpc>
                <a:spcPts val="6919"/>
              </a:lnSpc>
            </a:pPr>
            <a:r>
              <a:rPr lang="en-US" sz="6528" b="true">
                <a:solidFill>
                  <a:srgbClr val="0C8EB6"/>
                </a:solidFill>
                <a:latin typeface="Poppins Bold"/>
                <a:ea typeface="Poppins Bold"/>
                <a:cs typeface="Poppins Bold"/>
                <a:sym typeface="Poppins Bold"/>
              </a:rPr>
              <a:t>Name des Ortes: Mechnikow-Universität</a:t>
            </a:r>
          </a:p>
        </p:txBody>
      </p:sp>
      <p:sp>
        <p:nvSpPr>
          <p:cNvPr name="TextBox 11" id="11"/>
          <p:cNvSpPr txBox="true"/>
          <p:nvPr/>
        </p:nvSpPr>
        <p:spPr>
          <a:xfrm rot="0">
            <a:off x="2197523" y="5105400"/>
            <a:ext cx="7168598" cy="2072640"/>
          </a:xfrm>
          <a:prstGeom prst="rect">
            <a:avLst/>
          </a:prstGeom>
        </p:spPr>
        <p:txBody>
          <a:bodyPr anchor="t" rtlCol="false" tIns="0" lIns="0" bIns="0" rIns="0">
            <a:spAutoFit/>
          </a:bodyPr>
          <a:lstStyle/>
          <a:p>
            <a:pPr algn="l">
              <a:lnSpc>
                <a:spcPts val="3359"/>
              </a:lnSpc>
            </a:pPr>
            <a:r>
              <a:rPr lang="en-US" sz="2400">
                <a:solidFill>
                  <a:srgbClr val="0C8EB6"/>
                </a:solidFill>
                <a:latin typeface="Canva Sans"/>
                <a:ea typeface="Canva Sans"/>
                <a:cs typeface="Canva Sans"/>
                <a:sym typeface="Canva Sans"/>
              </a:rPr>
              <a:t>Die Mechnikow-Universität in Odesa ist eine der ältesten und angesehensten Universitäten in der Ukraine. Sie bietet eine breite Palette an akademischen Programmen und zeichnet sich durch ihre exzellente Lehre und Forschung aus.</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407152" y="-1216051"/>
            <a:ext cx="8576489" cy="3205066"/>
            <a:chOff x="0" y="0"/>
            <a:chExt cx="2258828" cy="844133"/>
          </a:xfrm>
        </p:grpSpPr>
        <p:sp>
          <p:nvSpPr>
            <p:cNvPr name="Freeform 3" id="3"/>
            <p:cNvSpPr/>
            <p:nvPr/>
          </p:nvSpPr>
          <p:spPr>
            <a:xfrm flipH="false" flipV="false" rot="0">
              <a:off x="0" y="0"/>
              <a:ext cx="2258828" cy="844133"/>
            </a:xfrm>
            <a:custGeom>
              <a:avLst/>
              <a:gdLst/>
              <a:ahLst/>
              <a:cxnLst/>
              <a:rect r="r" b="b" t="t" l="l"/>
              <a:pathLst>
                <a:path h="844133" w="2258828">
                  <a:moveTo>
                    <a:pt x="90269" y="0"/>
                  </a:moveTo>
                  <a:lnTo>
                    <a:pt x="2168559" y="0"/>
                  </a:lnTo>
                  <a:cubicBezTo>
                    <a:pt x="2218414" y="0"/>
                    <a:pt x="2258828" y="40415"/>
                    <a:pt x="2258828" y="90269"/>
                  </a:cubicBezTo>
                  <a:lnTo>
                    <a:pt x="2258828" y="753864"/>
                  </a:lnTo>
                  <a:cubicBezTo>
                    <a:pt x="2258828" y="803718"/>
                    <a:pt x="2218414" y="844133"/>
                    <a:pt x="2168559" y="844133"/>
                  </a:cubicBezTo>
                  <a:lnTo>
                    <a:pt x="90269" y="844133"/>
                  </a:lnTo>
                  <a:cubicBezTo>
                    <a:pt x="40415" y="844133"/>
                    <a:pt x="0" y="803718"/>
                    <a:pt x="0" y="753864"/>
                  </a:cubicBezTo>
                  <a:lnTo>
                    <a:pt x="0" y="90269"/>
                  </a:lnTo>
                  <a:cubicBezTo>
                    <a:pt x="0" y="40415"/>
                    <a:pt x="40415" y="0"/>
                    <a:pt x="90269" y="0"/>
                  </a:cubicBezTo>
                  <a:close/>
                </a:path>
              </a:pathLst>
            </a:custGeom>
            <a:gradFill rotWithShape="true">
              <a:gsLst>
                <a:gs pos="0">
                  <a:srgbClr val="0589C2">
                    <a:alpha val="100000"/>
                  </a:srgbClr>
                </a:gs>
                <a:gs pos="50000">
                  <a:srgbClr val="3ABDD4">
                    <a:alpha val="100000"/>
                  </a:srgbClr>
                </a:gs>
                <a:gs pos="100000">
                  <a:srgbClr val="93EFFF">
                    <a:alpha val="100000"/>
                  </a:srgbClr>
                </a:gs>
              </a:gsLst>
              <a:path path="circle">
                <a:fillToRect l="0" r="100000" t="0" b="100000"/>
              </a:path>
              <a:tileRect r="0" l="-100000" b="0" t="-100000"/>
            </a:gradFill>
          </p:spPr>
        </p:sp>
        <p:sp>
          <p:nvSpPr>
            <p:cNvPr name="TextBox 4" id="4"/>
            <p:cNvSpPr txBox="true"/>
            <p:nvPr/>
          </p:nvSpPr>
          <p:spPr>
            <a:xfrm>
              <a:off x="0" y="-38100"/>
              <a:ext cx="2258828" cy="882233"/>
            </a:xfrm>
            <a:prstGeom prst="rect">
              <a:avLst/>
            </a:prstGeom>
          </p:spPr>
          <p:txBody>
            <a:bodyPr anchor="ctr" rtlCol="false" tIns="50800" lIns="50800" bIns="50800" rIns="50800"/>
            <a:lstStyle/>
            <a:p>
              <a:pPr algn="ctr">
                <a:lnSpc>
                  <a:spcPts val="2659"/>
                </a:lnSpc>
              </a:pPr>
            </a:p>
          </p:txBody>
        </p:sp>
      </p:grpSp>
      <p:grpSp>
        <p:nvGrpSpPr>
          <p:cNvPr name="Group 5" id="5"/>
          <p:cNvGrpSpPr/>
          <p:nvPr/>
        </p:nvGrpSpPr>
        <p:grpSpPr>
          <a:xfrm rot="0">
            <a:off x="1370693" y="2207277"/>
            <a:ext cx="238758" cy="1975047"/>
            <a:chOff x="0" y="0"/>
            <a:chExt cx="50514" cy="417862"/>
          </a:xfrm>
        </p:grpSpPr>
        <p:sp>
          <p:nvSpPr>
            <p:cNvPr name="Freeform 6" id="6"/>
            <p:cNvSpPr/>
            <p:nvPr/>
          </p:nvSpPr>
          <p:spPr>
            <a:xfrm flipH="false" flipV="false" rot="0">
              <a:off x="0" y="0"/>
              <a:ext cx="50514" cy="417862"/>
            </a:xfrm>
            <a:custGeom>
              <a:avLst/>
              <a:gdLst/>
              <a:ahLst/>
              <a:cxnLst/>
              <a:rect r="r" b="b" t="t" l="l"/>
              <a:pathLst>
                <a:path h="417862" w="50514">
                  <a:moveTo>
                    <a:pt x="25257" y="0"/>
                  </a:moveTo>
                  <a:lnTo>
                    <a:pt x="25257" y="0"/>
                  </a:lnTo>
                  <a:cubicBezTo>
                    <a:pt x="39206" y="0"/>
                    <a:pt x="50514" y="11308"/>
                    <a:pt x="50514" y="25257"/>
                  </a:cubicBezTo>
                  <a:lnTo>
                    <a:pt x="50514" y="392605"/>
                  </a:lnTo>
                  <a:cubicBezTo>
                    <a:pt x="50514" y="406554"/>
                    <a:pt x="39206" y="417862"/>
                    <a:pt x="25257" y="417862"/>
                  </a:cubicBezTo>
                  <a:lnTo>
                    <a:pt x="25257" y="417862"/>
                  </a:lnTo>
                  <a:cubicBezTo>
                    <a:pt x="11308" y="417862"/>
                    <a:pt x="0" y="406554"/>
                    <a:pt x="0" y="392605"/>
                  </a:cubicBezTo>
                  <a:lnTo>
                    <a:pt x="0" y="25257"/>
                  </a:lnTo>
                  <a:cubicBezTo>
                    <a:pt x="0" y="11308"/>
                    <a:pt x="11308" y="0"/>
                    <a:pt x="25257" y="0"/>
                  </a:cubicBezTo>
                  <a:close/>
                </a:path>
              </a:pathLst>
            </a:custGeom>
            <a:gradFill rotWithShape="true">
              <a:gsLst>
                <a:gs pos="0">
                  <a:srgbClr val="0589C2">
                    <a:alpha val="100000"/>
                  </a:srgbClr>
                </a:gs>
                <a:gs pos="50000">
                  <a:srgbClr val="3ABDD4">
                    <a:alpha val="100000"/>
                  </a:srgbClr>
                </a:gs>
                <a:gs pos="100000">
                  <a:srgbClr val="93EFFF">
                    <a:alpha val="100000"/>
                  </a:srgbClr>
                </a:gs>
              </a:gsLst>
              <a:path path="circle">
                <a:fillToRect l="0" r="100000" t="0" b="100000"/>
              </a:path>
              <a:tileRect r="0" l="-100000" b="0" t="-100000"/>
            </a:gradFill>
          </p:spPr>
        </p:sp>
        <p:sp>
          <p:nvSpPr>
            <p:cNvPr name="TextBox 7" id="7"/>
            <p:cNvSpPr txBox="true"/>
            <p:nvPr/>
          </p:nvSpPr>
          <p:spPr>
            <a:xfrm>
              <a:off x="0" y="-38100"/>
              <a:ext cx="50514" cy="455962"/>
            </a:xfrm>
            <a:prstGeom prst="rect">
              <a:avLst/>
            </a:prstGeom>
          </p:spPr>
          <p:txBody>
            <a:bodyPr anchor="ctr" rtlCol="false" tIns="50800" lIns="50800" bIns="50800" rIns="50800"/>
            <a:lstStyle/>
            <a:p>
              <a:pPr algn="ctr">
                <a:lnSpc>
                  <a:spcPts val="2659"/>
                </a:lnSpc>
              </a:pPr>
            </a:p>
          </p:txBody>
        </p:sp>
      </p:grpSp>
      <p:grpSp>
        <p:nvGrpSpPr>
          <p:cNvPr name="Group 8" id="8"/>
          <p:cNvGrpSpPr/>
          <p:nvPr/>
        </p:nvGrpSpPr>
        <p:grpSpPr>
          <a:xfrm rot="0">
            <a:off x="3236449" y="4377966"/>
            <a:ext cx="3731512" cy="3731512"/>
            <a:chOff x="0" y="0"/>
            <a:chExt cx="812800" cy="812800"/>
          </a:xfrm>
        </p:grpSpPr>
        <p:sp>
          <p:nvSpPr>
            <p:cNvPr name="Freeform 9" id="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2"/>
              <a:stretch>
                <a:fillRect l="0" t="-16229" r="0" b="-16229"/>
              </a:stretch>
            </a:blipFill>
          </p:spPr>
        </p:sp>
      </p:grpSp>
      <p:grpSp>
        <p:nvGrpSpPr>
          <p:cNvPr name="Group 10" id="10"/>
          <p:cNvGrpSpPr/>
          <p:nvPr/>
        </p:nvGrpSpPr>
        <p:grpSpPr>
          <a:xfrm rot="0">
            <a:off x="11216370" y="4377966"/>
            <a:ext cx="3731512" cy="3731512"/>
            <a:chOff x="0" y="0"/>
            <a:chExt cx="812800" cy="812800"/>
          </a:xfrm>
        </p:grpSpPr>
        <p:sp>
          <p:nvSpPr>
            <p:cNvPr name="Freeform 11" id="11"/>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3"/>
              <a:stretch>
                <a:fillRect l="0" t="-23732" r="0" b="-23732"/>
              </a:stretch>
            </a:blipFill>
          </p:spPr>
        </p:sp>
      </p:grpSp>
      <p:sp>
        <p:nvSpPr>
          <p:cNvPr name="TextBox 12" id="12"/>
          <p:cNvSpPr txBox="true"/>
          <p:nvPr/>
        </p:nvSpPr>
        <p:spPr>
          <a:xfrm rot="0">
            <a:off x="1881585" y="2235852"/>
            <a:ext cx="16406415" cy="1820545"/>
          </a:xfrm>
          <a:prstGeom prst="rect">
            <a:avLst/>
          </a:prstGeom>
        </p:spPr>
        <p:txBody>
          <a:bodyPr anchor="t" rtlCol="false" tIns="0" lIns="0" bIns="0" rIns="0">
            <a:spAutoFit/>
          </a:bodyPr>
          <a:lstStyle/>
          <a:p>
            <a:pPr algn="l">
              <a:lnSpc>
                <a:spcPts val="6890"/>
              </a:lnSpc>
            </a:pPr>
            <a:r>
              <a:rPr lang="en-US" sz="6500" b="true">
                <a:solidFill>
                  <a:srgbClr val="0C8EB6"/>
                </a:solidFill>
                <a:latin typeface="Poppins Bold"/>
                <a:ea typeface="Poppins Bold"/>
                <a:cs typeface="Poppins Bold"/>
                <a:sym typeface="Poppins Bold"/>
              </a:rPr>
              <a:t>Absolventen der </a:t>
            </a:r>
          </a:p>
          <a:p>
            <a:pPr algn="l">
              <a:lnSpc>
                <a:spcPts val="6890"/>
              </a:lnSpc>
            </a:pPr>
            <a:r>
              <a:rPr lang="en-US" sz="6500" b="true">
                <a:solidFill>
                  <a:srgbClr val="0C8EB6"/>
                </a:solidFill>
                <a:latin typeface="Poppins Bold"/>
                <a:ea typeface="Poppins Bold"/>
                <a:cs typeface="Poppins Bold"/>
                <a:sym typeface="Poppins Bold"/>
              </a:rPr>
              <a:t>Mechnikow-Universität in Odesa</a:t>
            </a:r>
          </a:p>
        </p:txBody>
      </p:sp>
      <p:sp>
        <p:nvSpPr>
          <p:cNvPr name="TextBox 13" id="13"/>
          <p:cNvSpPr txBox="true"/>
          <p:nvPr/>
        </p:nvSpPr>
        <p:spPr>
          <a:xfrm rot="0">
            <a:off x="1490072" y="8247970"/>
            <a:ext cx="7224266" cy="350674"/>
          </a:xfrm>
          <a:prstGeom prst="rect">
            <a:avLst/>
          </a:prstGeom>
        </p:spPr>
        <p:txBody>
          <a:bodyPr anchor="t" rtlCol="false" tIns="0" lIns="0" bIns="0" rIns="0">
            <a:spAutoFit/>
          </a:bodyPr>
          <a:lstStyle/>
          <a:p>
            <a:pPr algn="ctr">
              <a:lnSpc>
                <a:spcPts val="2721"/>
              </a:lnSpc>
              <a:spcBef>
                <a:spcPct val="0"/>
              </a:spcBef>
            </a:pPr>
            <a:r>
              <a:rPr lang="en-US" b="true" sz="1943">
                <a:solidFill>
                  <a:srgbClr val="0C8EB6"/>
                </a:solidFill>
                <a:latin typeface="Poppins Bold"/>
                <a:ea typeface="Poppins Bold"/>
                <a:cs typeface="Poppins Bold"/>
                <a:sym typeface="Poppins Bold"/>
              </a:rPr>
              <a:t>DMYTRO KOSTJANTYNOWYTSCH TRETIAKOW</a:t>
            </a:r>
            <a:r>
              <a:rPr lang="en-US" b="true" sz="1943">
                <a:solidFill>
                  <a:srgbClr val="0C8EB6"/>
                </a:solidFill>
                <a:latin typeface="Poppins Bold"/>
                <a:ea typeface="Poppins Bold"/>
                <a:cs typeface="Poppins Bold"/>
                <a:sym typeface="Poppins Bold"/>
              </a:rPr>
              <a:t> (1878–1950) </a:t>
            </a:r>
          </a:p>
        </p:txBody>
      </p:sp>
      <p:sp>
        <p:nvSpPr>
          <p:cNvPr name="TextBox 14" id="14"/>
          <p:cNvSpPr txBox="true"/>
          <p:nvPr/>
        </p:nvSpPr>
        <p:spPr>
          <a:xfrm rot="0">
            <a:off x="9625295" y="8247970"/>
            <a:ext cx="6913662" cy="350674"/>
          </a:xfrm>
          <a:prstGeom prst="rect">
            <a:avLst/>
          </a:prstGeom>
        </p:spPr>
        <p:txBody>
          <a:bodyPr anchor="t" rtlCol="false" tIns="0" lIns="0" bIns="0" rIns="0">
            <a:spAutoFit/>
          </a:bodyPr>
          <a:lstStyle/>
          <a:p>
            <a:pPr algn="ctr">
              <a:lnSpc>
                <a:spcPts val="2721"/>
              </a:lnSpc>
              <a:spcBef>
                <a:spcPct val="0"/>
              </a:spcBef>
            </a:pPr>
            <a:r>
              <a:rPr lang="en-US" b="true" sz="1943">
                <a:solidFill>
                  <a:srgbClr val="0C8EB6"/>
                </a:solidFill>
                <a:latin typeface="Poppins Bold"/>
                <a:ea typeface="Poppins Bold"/>
                <a:cs typeface="Poppins Bold"/>
                <a:sym typeface="Poppins Bold"/>
              </a:rPr>
              <a:t>OLEKSIJ WSEWOLODOWYTSCH BOHATSKYJ</a:t>
            </a:r>
            <a:r>
              <a:rPr lang="en-US" b="true" sz="1943">
                <a:solidFill>
                  <a:srgbClr val="0C8EB6"/>
                </a:solidFill>
                <a:latin typeface="Poppins Bold"/>
                <a:ea typeface="Poppins Bold"/>
                <a:cs typeface="Poppins Bold"/>
                <a:sym typeface="Poppins Bold"/>
              </a:rPr>
              <a:t> (1929–1983)</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903352" y="-1250340"/>
            <a:ext cx="7138565" cy="10112366"/>
            <a:chOff x="0" y="0"/>
            <a:chExt cx="1880116" cy="2663339"/>
          </a:xfrm>
        </p:grpSpPr>
        <p:sp>
          <p:nvSpPr>
            <p:cNvPr name="Freeform 3" id="3"/>
            <p:cNvSpPr/>
            <p:nvPr/>
          </p:nvSpPr>
          <p:spPr>
            <a:xfrm flipH="false" flipV="false" rot="0">
              <a:off x="0" y="0"/>
              <a:ext cx="1880116" cy="2663339"/>
            </a:xfrm>
            <a:custGeom>
              <a:avLst/>
              <a:gdLst/>
              <a:ahLst/>
              <a:cxnLst/>
              <a:rect r="r" b="b" t="t" l="l"/>
              <a:pathLst>
                <a:path h="2663339" w="1880116">
                  <a:moveTo>
                    <a:pt x="108452" y="0"/>
                  </a:moveTo>
                  <a:lnTo>
                    <a:pt x="1771664" y="0"/>
                  </a:lnTo>
                  <a:cubicBezTo>
                    <a:pt x="1800427" y="0"/>
                    <a:pt x="1828012" y="11426"/>
                    <a:pt x="1848351" y="31765"/>
                  </a:cubicBezTo>
                  <a:cubicBezTo>
                    <a:pt x="1868690" y="52104"/>
                    <a:pt x="1880116" y="79689"/>
                    <a:pt x="1880116" y="108452"/>
                  </a:cubicBezTo>
                  <a:lnTo>
                    <a:pt x="1880116" y="2554887"/>
                  </a:lnTo>
                  <a:cubicBezTo>
                    <a:pt x="1880116" y="2614784"/>
                    <a:pt x="1831560" y="2663339"/>
                    <a:pt x="1771664" y="2663339"/>
                  </a:cubicBezTo>
                  <a:lnTo>
                    <a:pt x="108452" y="2663339"/>
                  </a:lnTo>
                  <a:cubicBezTo>
                    <a:pt x="48556" y="2663339"/>
                    <a:pt x="0" y="2614784"/>
                    <a:pt x="0" y="2554887"/>
                  </a:cubicBezTo>
                  <a:lnTo>
                    <a:pt x="0" y="108452"/>
                  </a:lnTo>
                  <a:cubicBezTo>
                    <a:pt x="0" y="48556"/>
                    <a:pt x="48556" y="0"/>
                    <a:pt x="108452" y="0"/>
                  </a:cubicBezTo>
                  <a:close/>
                </a:path>
              </a:pathLst>
            </a:custGeom>
            <a:gradFill rotWithShape="true">
              <a:gsLst>
                <a:gs pos="0">
                  <a:srgbClr val="0589C2">
                    <a:alpha val="100000"/>
                  </a:srgbClr>
                </a:gs>
                <a:gs pos="50000">
                  <a:srgbClr val="3ABDD4">
                    <a:alpha val="100000"/>
                  </a:srgbClr>
                </a:gs>
                <a:gs pos="100000">
                  <a:srgbClr val="93EFFF">
                    <a:alpha val="100000"/>
                  </a:srgbClr>
                </a:gs>
              </a:gsLst>
              <a:path path="circle">
                <a:fillToRect l="0" r="100000" t="0" b="100000"/>
              </a:path>
              <a:tileRect r="0" l="-100000" b="0" t="-100000"/>
            </a:gradFill>
          </p:spPr>
        </p:sp>
        <p:sp>
          <p:nvSpPr>
            <p:cNvPr name="TextBox 4" id="4"/>
            <p:cNvSpPr txBox="true"/>
            <p:nvPr/>
          </p:nvSpPr>
          <p:spPr>
            <a:xfrm>
              <a:off x="0" y="-38100"/>
              <a:ext cx="1880116" cy="2701439"/>
            </a:xfrm>
            <a:prstGeom prst="rect">
              <a:avLst/>
            </a:prstGeom>
          </p:spPr>
          <p:txBody>
            <a:bodyPr anchor="ctr" rtlCol="false" tIns="50800" lIns="50800" bIns="50800" rIns="50800"/>
            <a:lstStyle/>
            <a:p>
              <a:pPr algn="ctr">
                <a:lnSpc>
                  <a:spcPts val="2659"/>
                </a:lnSpc>
              </a:pPr>
            </a:p>
          </p:txBody>
        </p:sp>
      </p:grpSp>
      <p:grpSp>
        <p:nvGrpSpPr>
          <p:cNvPr name="Group 5" id="5"/>
          <p:cNvGrpSpPr/>
          <p:nvPr/>
        </p:nvGrpSpPr>
        <p:grpSpPr>
          <a:xfrm rot="0">
            <a:off x="1350348" y="1548059"/>
            <a:ext cx="5206512" cy="3761060"/>
            <a:chOff x="0" y="0"/>
            <a:chExt cx="700517" cy="506037"/>
          </a:xfrm>
        </p:grpSpPr>
        <p:sp>
          <p:nvSpPr>
            <p:cNvPr name="Freeform 6" id="6"/>
            <p:cNvSpPr/>
            <p:nvPr/>
          </p:nvSpPr>
          <p:spPr>
            <a:xfrm flipH="false" flipV="false" rot="0">
              <a:off x="0" y="0"/>
              <a:ext cx="700517" cy="506037"/>
            </a:xfrm>
            <a:custGeom>
              <a:avLst/>
              <a:gdLst/>
              <a:ahLst/>
              <a:cxnLst/>
              <a:rect r="r" b="b" t="t" l="l"/>
              <a:pathLst>
                <a:path h="506037" w="700517">
                  <a:moveTo>
                    <a:pt x="117471" y="0"/>
                  </a:moveTo>
                  <a:lnTo>
                    <a:pt x="583047" y="0"/>
                  </a:lnTo>
                  <a:cubicBezTo>
                    <a:pt x="614202" y="0"/>
                    <a:pt x="644081" y="12376"/>
                    <a:pt x="666111" y="34406"/>
                  </a:cubicBezTo>
                  <a:cubicBezTo>
                    <a:pt x="688141" y="56436"/>
                    <a:pt x="700517" y="86315"/>
                    <a:pt x="700517" y="117471"/>
                  </a:cubicBezTo>
                  <a:lnTo>
                    <a:pt x="700517" y="388566"/>
                  </a:lnTo>
                  <a:cubicBezTo>
                    <a:pt x="700517" y="419721"/>
                    <a:pt x="688141" y="449601"/>
                    <a:pt x="666111" y="471631"/>
                  </a:cubicBezTo>
                  <a:cubicBezTo>
                    <a:pt x="644081" y="493661"/>
                    <a:pt x="614202" y="506037"/>
                    <a:pt x="583047" y="506037"/>
                  </a:cubicBezTo>
                  <a:lnTo>
                    <a:pt x="117471" y="506037"/>
                  </a:lnTo>
                  <a:cubicBezTo>
                    <a:pt x="86315" y="506037"/>
                    <a:pt x="56436" y="493661"/>
                    <a:pt x="34406" y="471631"/>
                  </a:cubicBezTo>
                  <a:cubicBezTo>
                    <a:pt x="12376" y="449601"/>
                    <a:pt x="0" y="419721"/>
                    <a:pt x="0" y="388566"/>
                  </a:cubicBezTo>
                  <a:lnTo>
                    <a:pt x="0" y="117471"/>
                  </a:lnTo>
                  <a:cubicBezTo>
                    <a:pt x="0" y="86315"/>
                    <a:pt x="12376" y="56436"/>
                    <a:pt x="34406" y="34406"/>
                  </a:cubicBezTo>
                  <a:cubicBezTo>
                    <a:pt x="56436" y="12376"/>
                    <a:pt x="86315" y="0"/>
                    <a:pt x="117471" y="0"/>
                  </a:cubicBezTo>
                  <a:close/>
                </a:path>
              </a:pathLst>
            </a:custGeom>
            <a:blipFill>
              <a:blip r:embed="rId2"/>
              <a:stretch>
                <a:fillRect l="-50377" t="0" r="-50377" b="0"/>
              </a:stretch>
            </a:blipFill>
          </p:spPr>
        </p:sp>
      </p:grpSp>
      <p:grpSp>
        <p:nvGrpSpPr>
          <p:cNvPr name="Group 7" id="7"/>
          <p:cNvGrpSpPr/>
          <p:nvPr/>
        </p:nvGrpSpPr>
        <p:grpSpPr>
          <a:xfrm rot="0">
            <a:off x="8510607" y="2117911"/>
            <a:ext cx="330559" cy="2621357"/>
            <a:chOff x="0" y="0"/>
            <a:chExt cx="69936" cy="554602"/>
          </a:xfrm>
        </p:grpSpPr>
        <p:sp>
          <p:nvSpPr>
            <p:cNvPr name="Freeform 8" id="8"/>
            <p:cNvSpPr/>
            <p:nvPr/>
          </p:nvSpPr>
          <p:spPr>
            <a:xfrm flipH="false" flipV="false" rot="0">
              <a:off x="0" y="0"/>
              <a:ext cx="69936" cy="554602"/>
            </a:xfrm>
            <a:custGeom>
              <a:avLst/>
              <a:gdLst/>
              <a:ahLst/>
              <a:cxnLst/>
              <a:rect r="r" b="b" t="t" l="l"/>
              <a:pathLst>
                <a:path h="554602" w="69936">
                  <a:moveTo>
                    <a:pt x="34968" y="0"/>
                  </a:moveTo>
                  <a:lnTo>
                    <a:pt x="34968" y="0"/>
                  </a:lnTo>
                  <a:cubicBezTo>
                    <a:pt x="54281" y="0"/>
                    <a:pt x="69936" y="15656"/>
                    <a:pt x="69936" y="34968"/>
                  </a:cubicBezTo>
                  <a:lnTo>
                    <a:pt x="69936" y="519633"/>
                  </a:lnTo>
                  <a:cubicBezTo>
                    <a:pt x="69936" y="538946"/>
                    <a:pt x="54281" y="554602"/>
                    <a:pt x="34968" y="554602"/>
                  </a:cubicBezTo>
                  <a:lnTo>
                    <a:pt x="34968" y="554602"/>
                  </a:lnTo>
                  <a:cubicBezTo>
                    <a:pt x="15656" y="554602"/>
                    <a:pt x="0" y="538946"/>
                    <a:pt x="0" y="519633"/>
                  </a:cubicBezTo>
                  <a:lnTo>
                    <a:pt x="0" y="34968"/>
                  </a:lnTo>
                  <a:cubicBezTo>
                    <a:pt x="0" y="15656"/>
                    <a:pt x="15656" y="0"/>
                    <a:pt x="34968" y="0"/>
                  </a:cubicBezTo>
                  <a:close/>
                </a:path>
              </a:pathLst>
            </a:custGeom>
            <a:gradFill rotWithShape="true">
              <a:gsLst>
                <a:gs pos="0">
                  <a:srgbClr val="0589C2">
                    <a:alpha val="100000"/>
                  </a:srgbClr>
                </a:gs>
                <a:gs pos="50000">
                  <a:srgbClr val="3ABDD4">
                    <a:alpha val="100000"/>
                  </a:srgbClr>
                </a:gs>
                <a:gs pos="100000">
                  <a:srgbClr val="93EFFF">
                    <a:alpha val="100000"/>
                  </a:srgbClr>
                </a:gs>
              </a:gsLst>
              <a:path path="circle">
                <a:fillToRect l="0" r="100000" t="0" b="100000"/>
              </a:path>
              <a:tileRect r="0" l="-100000" b="0" t="-100000"/>
            </a:gradFill>
          </p:spPr>
        </p:sp>
        <p:sp>
          <p:nvSpPr>
            <p:cNvPr name="TextBox 9" id="9"/>
            <p:cNvSpPr txBox="true"/>
            <p:nvPr/>
          </p:nvSpPr>
          <p:spPr>
            <a:xfrm>
              <a:off x="0" y="-38100"/>
              <a:ext cx="69936" cy="592702"/>
            </a:xfrm>
            <a:prstGeom prst="rect">
              <a:avLst/>
            </a:prstGeom>
          </p:spPr>
          <p:txBody>
            <a:bodyPr anchor="ctr" rtlCol="false" tIns="50800" lIns="50800" bIns="50800" rIns="50800"/>
            <a:lstStyle/>
            <a:p>
              <a:pPr algn="ctr">
                <a:lnSpc>
                  <a:spcPts val="2659"/>
                </a:lnSpc>
              </a:pPr>
            </a:p>
          </p:txBody>
        </p:sp>
      </p:grpSp>
      <p:grpSp>
        <p:nvGrpSpPr>
          <p:cNvPr name="Group 10" id="10"/>
          <p:cNvGrpSpPr/>
          <p:nvPr/>
        </p:nvGrpSpPr>
        <p:grpSpPr>
          <a:xfrm rot="0">
            <a:off x="1350348" y="5770237"/>
            <a:ext cx="5206512" cy="3761060"/>
            <a:chOff x="0" y="0"/>
            <a:chExt cx="700517" cy="506037"/>
          </a:xfrm>
        </p:grpSpPr>
        <p:sp>
          <p:nvSpPr>
            <p:cNvPr name="Freeform 11" id="11"/>
            <p:cNvSpPr/>
            <p:nvPr/>
          </p:nvSpPr>
          <p:spPr>
            <a:xfrm flipH="false" flipV="false" rot="0">
              <a:off x="0" y="0"/>
              <a:ext cx="700517" cy="506037"/>
            </a:xfrm>
            <a:custGeom>
              <a:avLst/>
              <a:gdLst/>
              <a:ahLst/>
              <a:cxnLst/>
              <a:rect r="r" b="b" t="t" l="l"/>
              <a:pathLst>
                <a:path h="506037" w="700517">
                  <a:moveTo>
                    <a:pt x="117471" y="0"/>
                  </a:moveTo>
                  <a:lnTo>
                    <a:pt x="583047" y="0"/>
                  </a:lnTo>
                  <a:cubicBezTo>
                    <a:pt x="614202" y="0"/>
                    <a:pt x="644081" y="12376"/>
                    <a:pt x="666111" y="34406"/>
                  </a:cubicBezTo>
                  <a:cubicBezTo>
                    <a:pt x="688141" y="56436"/>
                    <a:pt x="700517" y="86315"/>
                    <a:pt x="700517" y="117471"/>
                  </a:cubicBezTo>
                  <a:lnTo>
                    <a:pt x="700517" y="388566"/>
                  </a:lnTo>
                  <a:cubicBezTo>
                    <a:pt x="700517" y="419721"/>
                    <a:pt x="688141" y="449601"/>
                    <a:pt x="666111" y="471631"/>
                  </a:cubicBezTo>
                  <a:cubicBezTo>
                    <a:pt x="644081" y="493661"/>
                    <a:pt x="614202" y="506037"/>
                    <a:pt x="583047" y="506037"/>
                  </a:cubicBezTo>
                  <a:lnTo>
                    <a:pt x="117471" y="506037"/>
                  </a:lnTo>
                  <a:cubicBezTo>
                    <a:pt x="86315" y="506037"/>
                    <a:pt x="56436" y="493661"/>
                    <a:pt x="34406" y="471631"/>
                  </a:cubicBezTo>
                  <a:cubicBezTo>
                    <a:pt x="12376" y="449601"/>
                    <a:pt x="0" y="419721"/>
                    <a:pt x="0" y="388566"/>
                  </a:cubicBezTo>
                  <a:lnTo>
                    <a:pt x="0" y="117471"/>
                  </a:lnTo>
                  <a:cubicBezTo>
                    <a:pt x="0" y="86315"/>
                    <a:pt x="12376" y="56436"/>
                    <a:pt x="34406" y="34406"/>
                  </a:cubicBezTo>
                  <a:cubicBezTo>
                    <a:pt x="56436" y="12376"/>
                    <a:pt x="86315" y="0"/>
                    <a:pt x="117471" y="0"/>
                  </a:cubicBezTo>
                  <a:close/>
                </a:path>
              </a:pathLst>
            </a:custGeom>
            <a:blipFill>
              <a:blip r:embed="rId3"/>
              <a:stretch>
                <a:fillRect l="-20304" t="0" r="-20304" b="0"/>
              </a:stretch>
            </a:blipFill>
          </p:spPr>
        </p:sp>
      </p:grpSp>
      <p:sp>
        <p:nvSpPr>
          <p:cNvPr name="TextBox 12" id="12"/>
          <p:cNvSpPr txBox="true"/>
          <p:nvPr/>
        </p:nvSpPr>
        <p:spPr>
          <a:xfrm rot="0">
            <a:off x="9113300" y="2051947"/>
            <a:ext cx="8495726" cy="2687320"/>
          </a:xfrm>
          <a:prstGeom prst="rect">
            <a:avLst/>
          </a:prstGeom>
        </p:spPr>
        <p:txBody>
          <a:bodyPr anchor="t" rtlCol="false" tIns="0" lIns="0" bIns="0" rIns="0">
            <a:spAutoFit/>
          </a:bodyPr>
          <a:lstStyle/>
          <a:p>
            <a:pPr algn="l">
              <a:lnSpc>
                <a:spcPts val="6890"/>
              </a:lnSpc>
            </a:pPr>
            <a:r>
              <a:rPr lang="en-US" sz="6500" b="true">
                <a:solidFill>
                  <a:srgbClr val="0C8EB6"/>
                </a:solidFill>
                <a:latin typeface="Poppins Bold"/>
                <a:ea typeface="Poppins Bold"/>
                <a:cs typeface="Poppins Bold"/>
                <a:sym typeface="Poppins Bold"/>
              </a:rPr>
              <a:t>Einsatz des Ortes für das Nachhaltigkeitsziel </a:t>
            </a:r>
          </a:p>
        </p:txBody>
      </p:sp>
      <p:sp>
        <p:nvSpPr>
          <p:cNvPr name="TextBox 13" id="13"/>
          <p:cNvSpPr txBox="true"/>
          <p:nvPr/>
        </p:nvSpPr>
        <p:spPr>
          <a:xfrm rot="0">
            <a:off x="8311456" y="5703562"/>
            <a:ext cx="4076414" cy="3508375"/>
          </a:xfrm>
          <a:prstGeom prst="rect">
            <a:avLst/>
          </a:prstGeom>
        </p:spPr>
        <p:txBody>
          <a:bodyPr anchor="t" rtlCol="false" tIns="0" lIns="0" bIns="0" rIns="0">
            <a:spAutoFit/>
          </a:bodyPr>
          <a:lstStyle/>
          <a:p>
            <a:pPr algn="l" marL="539749" indent="-269875" lvl="1">
              <a:lnSpc>
                <a:spcPts val="3499"/>
              </a:lnSpc>
              <a:buFont typeface="Arial"/>
              <a:buChar char="•"/>
            </a:pPr>
            <a:r>
              <a:rPr lang="en-US" b="true" sz="2499">
                <a:solidFill>
                  <a:srgbClr val="0C8EB6"/>
                </a:solidFill>
                <a:latin typeface="Poppins Bold"/>
                <a:ea typeface="Poppins Bold"/>
                <a:cs typeface="Poppins Bold"/>
                <a:sym typeface="Poppins Bold"/>
              </a:rPr>
              <a:t>AKADEMISCHE</a:t>
            </a:r>
            <a:r>
              <a:rPr lang="en-US" b="true" sz="2499">
                <a:solidFill>
                  <a:srgbClr val="0C8EB6"/>
                </a:solidFill>
                <a:latin typeface="Poppins Bold"/>
                <a:ea typeface="Poppins Bold"/>
                <a:cs typeface="Poppins Bold"/>
                <a:sym typeface="Poppins Bold"/>
              </a:rPr>
              <a:t> EXZELLENZ</a:t>
            </a:r>
          </a:p>
          <a:p>
            <a:pPr algn="l">
              <a:lnSpc>
                <a:spcPts val="3499"/>
              </a:lnSpc>
            </a:pPr>
          </a:p>
          <a:p>
            <a:pPr algn="l" marL="539749" indent="-269875" lvl="1">
              <a:lnSpc>
                <a:spcPts val="3499"/>
              </a:lnSpc>
              <a:buFont typeface="Arial"/>
              <a:buChar char="•"/>
            </a:pPr>
            <a:r>
              <a:rPr lang="en-US" b="true" sz="2499">
                <a:solidFill>
                  <a:srgbClr val="0C8EB6"/>
                </a:solidFill>
                <a:latin typeface="Poppins Bold"/>
                <a:ea typeface="Poppins Bold"/>
                <a:cs typeface="Poppins Bold"/>
                <a:sym typeface="Poppins Bold"/>
              </a:rPr>
              <a:t>INKLUSION UND CHANCENGLEICHHEIT</a:t>
            </a:r>
          </a:p>
          <a:p>
            <a:pPr algn="l">
              <a:lnSpc>
                <a:spcPts val="3499"/>
              </a:lnSpc>
            </a:pPr>
          </a:p>
          <a:p>
            <a:pPr algn="l" marL="539749" indent="-269875" lvl="1">
              <a:lnSpc>
                <a:spcPts val="3499"/>
              </a:lnSpc>
              <a:buFont typeface="Arial"/>
              <a:buChar char="•"/>
            </a:pPr>
            <a:r>
              <a:rPr lang="en-US" b="true" sz="2499">
                <a:solidFill>
                  <a:srgbClr val="0C8EB6"/>
                </a:solidFill>
                <a:latin typeface="Poppins Bold"/>
                <a:ea typeface="Poppins Bold"/>
                <a:cs typeface="Poppins Bold"/>
                <a:sym typeface="Poppins Bold"/>
              </a:rPr>
              <a:t>UNTERSTÜTZUNG FÜR JUNGE FRAUEN</a:t>
            </a:r>
          </a:p>
        </p:txBody>
      </p:sp>
      <p:sp>
        <p:nvSpPr>
          <p:cNvPr name="TextBox 14" id="14"/>
          <p:cNvSpPr txBox="true"/>
          <p:nvPr/>
        </p:nvSpPr>
        <p:spPr>
          <a:xfrm rot="0">
            <a:off x="12663568" y="5703562"/>
            <a:ext cx="4945458" cy="3508375"/>
          </a:xfrm>
          <a:prstGeom prst="rect">
            <a:avLst/>
          </a:prstGeom>
        </p:spPr>
        <p:txBody>
          <a:bodyPr anchor="t" rtlCol="false" tIns="0" lIns="0" bIns="0" rIns="0">
            <a:spAutoFit/>
          </a:bodyPr>
          <a:lstStyle/>
          <a:p>
            <a:pPr algn="l" marL="539749" indent="-269875" lvl="1">
              <a:lnSpc>
                <a:spcPts val="3499"/>
              </a:lnSpc>
              <a:buFont typeface="Arial"/>
              <a:buChar char="•"/>
            </a:pPr>
            <a:r>
              <a:rPr lang="en-US" b="true" sz="2499">
                <a:solidFill>
                  <a:srgbClr val="0C8EB6"/>
                </a:solidFill>
                <a:latin typeface="Poppins Bold"/>
                <a:ea typeface="Poppins Bold"/>
                <a:cs typeface="Poppins Bold"/>
                <a:sym typeface="Poppins Bold"/>
              </a:rPr>
              <a:t>RESPEKTVOLLE</a:t>
            </a:r>
            <a:r>
              <a:rPr lang="en-US" b="true" sz="2499">
                <a:solidFill>
                  <a:srgbClr val="0C8EB6"/>
                </a:solidFill>
                <a:latin typeface="Poppins Bold"/>
                <a:ea typeface="Poppins Bold"/>
                <a:cs typeface="Poppins Bold"/>
                <a:sym typeface="Poppins Bold"/>
              </a:rPr>
              <a:t> LERNUMGEBUNG</a:t>
            </a:r>
          </a:p>
          <a:p>
            <a:pPr algn="l">
              <a:lnSpc>
                <a:spcPts val="3499"/>
              </a:lnSpc>
            </a:pPr>
          </a:p>
          <a:p>
            <a:pPr algn="l" marL="539749" indent="-269875" lvl="1">
              <a:lnSpc>
                <a:spcPts val="3499"/>
              </a:lnSpc>
              <a:buFont typeface="Arial"/>
              <a:buChar char="•"/>
            </a:pPr>
            <a:r>
              <a:rPr lang="en-US" b="true" sz="2499">
                <a:solidFill>
                  <a:srgbClr val="0C8EB6"/>
                </a:solidFill>
                <a:latin typeface="Poppins Bold"/>
                <a:ea typeface="Poppins Bold"/>
                <a:cs typeface="Poppins Bold"/>
                <a:sym typeface="Poppins Bold"/>
              </a:rPr>
              <a:t>VIELFALT ALS STÄRKE</a:t>
            </a:r>
          </a:p>
          <a:p>
            <a:pPr algn="l">
              <a:lnSpc>
                <a:spcPts val="3499"/>
              </a:lnSpc>
            </a:pPr>
          </a:p>
          <a:p>
            <a:pPr algn="l" marL="539749" indent="-269875" lvl="1">
              <a:lnSpc>
                <a:spcPts val="3499"/>
              </a:lnSpc>
              <a:buFont typeface="Arial"/>
              <a:buChar char="•"/>
            </a:pPr>
            <a:r>
              <a:rPr lang="en-US" b="true" sz="2499">
                <a:solidFill>
                  <a:srgbClr val="0C8EB6"/>
                </a:solidFill>
                <a:latin typeface="Poppins Bold"/>
                <a:ea typeface="Poppins Bold"/>
                <a:cs typeface="Poppins Bold"/>
                <a:sym typeface="Poppins Bold"/>
              </a:rPr>
              <a:t>LEBENDIGE BEISPIELE FÜR INNOVATIVE BILDUNGSINITIATIVEN</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9810930" y="0"/>
            <a:ext cx="9445097" cy="10287000"/>
            <a:chOff x="0" y="0"/>
            <a:chExt cx="2487598" cy="2709333"/>
          </a:xfrm>
        </p:grpSpPr>
        <p:sp>
          <p:nvSpPr>
            <p:cNvPr name="Freeform 3" id="3"/>
            <p:cNvSpPr/>
            <p:nvPr/>
          </p:nvSpPr>
          <p:spPr>
            <a:xfrm flipH="false" flipV="false" rot="0">
              <a:off x="0" y="0"/>
              <a:ext cx="2487598" cy="2709333"/>
            </a:xfrm>
            <a:custGeom>
              <a:avLst/>
              <a:gdLst/>
              <a:ahLst/>
              <a:cxnLst/>
              <a:rect r="r" b="b" t="t" l="l"/>
              <a:pathLst>
                <a:path h="2709333" w="2487598">
                  <a:moveTo>
                    <a:pt x="81968" y="0"/>
                  </a:moveTo>
                  <a:lnTo>
                    <a:pt x="2405630" y="0"/>
                  </a:lnTo>
                  <a:cubicBezTo>
                    <a:pt x="2450899" y="0"/>
                    <a:pt x="2487598" y="36698"/>
                    <a:pt x="2487598" y="81968"/>
                  </a:cubicBezTo>
                  <a:lnTo>
                    <a:pt x="2487598" y="2627366"/>
                  </a:lnTo>
                  <a:cubicBezTo>
                    <a:pt x="2487598" y="2649105"/>
                    <a:pt x="2478962" y="2669954"/>
                    <a:pt x="2463590" y="2685325"/>
                  </a:cubicBezTo>
                  <a:cubicBezTo>
                    <a:pt x="2448218" y="2700697"/>
                    <a:pt x="2427369" y="2709333"/>
                    <a:pt x="2405630" y="2709333"/>
                  </a:cubicBezTo>
                  <a:lnTo>
                    <a:pt x="81968" y="2709333"/>
                  </a:lnTo>
                  <a:cubicBezTo>
                    <a:pt x="36698" y="2709333"/>
                    <a:pt x="0" y="2672635"/>
                    <a:pt x="0" y="2627366"/>
                  </a:cubicBezTo>
                  <a:lnTo>
                    <a:pt x="0" y="81968"/>
                  </a:lnTo>
                  <a:cubicBezTo>
                    <a:pt x="0" y="60228"/>
                    <a:pt x="8636" y="39380"/>
                    <a:pt x="24008" y="24008"/>
                  </a:cubicBezTo>
                  <a:cubicBezTo>
                    <a:pt x="39380" y="8636"/>
                    <a:pt x="60228" y="0"/>
                    <a:pt x="81968" y="0"/>
                  </a:cubicBezTo>
                  <a:close/>
                </a:path>
              </a:pathLst>
            </a:custGeom>
            <a:gradFill rotWithShape="true">
              <a:gsLst>
                <a:gs pos="0">
                  <a:srgbClr val="0589C2">
                    <a:alpha val="100000"/>
                  </a:srgbClr>
                </a:gs>
                <a:gs pos="50000">
                  <a:srgbClr val="3ABDD4">
                    <a:alpha val="100000"/>
                  </a:srgbClr>
                </a:gs>
                <a:gs pos="100000">
                  <a:srgbClr val="93EFFF">
                    <a:alpha val="100000"/>
                  </a:srgbClr>
                </a:gs>
              </a:gsLst>
              <a:path path="circle">
                <a:fillToRect l="0" r="100000" t="0" b="100000"/>
              </a:path>
              <a:tileRect r="0" l="-100000" b="0" t="-100000"/>
            </a:gradFill>
          </p:spPr>
        </p:sp>
        <p:sp>
          <p:nvSpPr>
            <p:cNvPr name="TextBox 4" id="4"/>
            <p:cNvSpPr txBox="true"/>
            <p:nvPr/>
          </p:nvSpPr>
          <p:spPr>
            <a:xfrm>
              <a:off x="0" y="-38100"/>
              <a:ext cx="2487598" cy="2747433"/>
            </a:xfrm>
            <a:prstGeom prst="rect">
              <a:avLst/>
            </a:prstGeom>
          </p:spPr>
          <p:txBody>
            <a:bodyPr anchor="ctr" rtlCol="false" tIns="50800" lIns="50800" bIns="50800" rIns="50800"/>
            <a:lstStyle/>
            <a:p>
              <a:pPr algn="ctr">
                <a:lnSpc>
                  <a:spcPts val="2659"/>
                </a:lnSpc>
              </a:pPr>
            </a:p>
          </p:txBody>
        </p:sp>
      </p:grpSp>
      <p:grpSp>
        <p:nvGrpSpPr>
          <p:cNvPr name="Group 5" id="5"/>
          <p:cNvGrpSpPr/>
          <p:nvPr/>
        </p:nvGrpSpPr>
        <p:grpSpPr>
          <a:xfrm rot="0">
            <a:off x="9144000" y="1866796"/>
            <a:ext cx="7567445" cy="7118248"/>
            <a:chOff x="0" y="0"/>
            <a:chExt cx="887295" cy="834626"/>
          </a:xfrm>
        </p:grpSpPr>
        <p:sp>
          <p:nvSpPr>
            <p:cNvPr name="Freeform 6" id="6"/>
            <p:cNvSpPr/>
            <p:nvPr/>
          </p:nvSpPr>
          <p:spPr>
            <a:xfrm flipH="false" flipV="false" rot="0">
              <a:off x="0" y="0"/>
              <a:ext cx="887295" cy="834626"/>
            </a:xfrm>
            <a:custGeom>
              <a:avLst/>
              <a:gdLst/>
              <a:ahLst/>
              <a:cxnLst/>
              <a:rect r="r" b="b" t="t" l="l"/>
              <a:pathLst>
                <a:path h="834626" w="887295">
                  <a:moveTo>
                    <a:pt x="80821" y="0"/>
                  </a:moveTo>
                  <a:lnTo>
                    <a:pt x="806474" y="0"/>
                  </a:lnTo>
                  <a:cubicBezTo>
                    <a:pt x="851110" y="0"/>
                    <a:pt x="887295" y="36185"/>
                    <a:pt x="887295" y="80821"/>
                  </a:cubicBezTo>
                  <a:lnTo>
                    <a:pt x="887295" y="753805"/>
                  </a:lnTo>
                  <a:cubicBezTo>
                    <a:pt x="887295" y="775240"/>
                    <a:pt x="878780" y="795797"/>
                    <a:pt x="863623" y="810954"/>
                  </a:cubicBezTo>
                  <a:cubicBezTo>
                    <a:pt x="848466" y="826111"/>
                    <a:pt x="827909" y="834626"/>
                    <a:pt x="806474" y="834626"/>
                  </a:cubicBezTo>
                  <a:lnTo>
                    <a:pt x="80821" y="834626"/>
                  </a:lnTo>
                  <a:cubicBezTo>
                    <a:pt x="59386" y="834626"/>
                    <a:pt x="38829" y="826111"/>
                    <a:pt x="23672" y="810954"/>
                  </a:cubicBezTo>
                  <a:cubicBezTo>
                    <a:pt x="8515" y="795797"/>
                    <a:pt x="0" y="775240"/>
                    <a:pt x="0" y="753805"/>
                  </a:cubicBezTo>
                  <a:lnTo>
                    <a:pt x="0" y="80821"/>
                  </a:lnTo>
                  <a:cubicBezTo>
                    <a:pt x="0" y="59386"/>
                    <a:pt x="8515" y="38829"/>
                    <a:pt x="23672" y="23672"/>
                  </a:cubicBezTo>
                  <a:cubicBezTo>
                    <a:pt x="38829" y="8515"/>
                    <a:pt x="59386" y="0"/>
                    <a:pt x="80821" y="0"/>
                  </a:cubicBezTo>
                  <a:close/>
                </a:path>
              </a:pathLst>
            </a:custGeom>
            <a:blipFill>
              <a:blip r:embed="rId2"/>
              <a:stretch>
                <a:fillRect l="-17188" t="0" r="-17188" b="0"/>
              </a:stretch>
            </a:blipFill>
          </p:spPr>
        </p:sp>
      </p:grpSp>
      <p:grpSp>
        <p:nvGrpSpPr>
          <p:cNvPr name="Group 7" id="7"/>
          <p:cNvGrpSpPr/>
          <p:nvPr/>
        </p:nvGrpSpPr>
        <p:grpSpPr>
          <a:xfrm rot="0">
            <a:off x="1358277" y="2207277"/>
            <a:ext cx="251174" cy="2077757"/>
            <a:chOff x="0" y="0"/>
            <a:chExt cx="53141" cy="439592"/>
          </a:xfrm>
        </p:grpSpPr>
        <p:sp>
          <p:nvSpPr>
            <p:cNvPr name="Freeform 8" id="8"/>
            <p:cNvSpPr/>
            <p:nvPr/>
          </p:nvSpPr>
          <p:spPr>
            <a:xfrm flipH="false" flipV="false" rot="0">
              <a:off x="0" y="0"/>
              <a:ext cx="53141" cy="439592"/>
            </a:xfrm>
            <a:custGeom>
              <a:avLst/>
              <a:gdLst/>
              <a:ahLst/>
              <a:cxnLst/>
              <a:rect r="r" b="b" t="t" l="l"/>
              <a:pathLst>
                <a:path h="439592" w="53141">
                  <a:moveTo>
                    <a:pt x="26570" y="0"/>
                  </a:moveTo>
                  <a:lnTo>
                    <a:pt x="26570" y="0"/>
                  </a:lnTo>
                  <a:cubicBezTo>
                    <a:pt x="33617" y="0"/>
                    <a:pt x="40376" y="2799"/>
                    <a:pt x="45359" y="7782"/>
                  </a:cubicBezTo>
                  <a:cubicBezTo>
                    <a:pt x="50342" y="12765"/>
                    <a:pt x="53141" y="19524"/>
                    <a:pt x="53141" y="26570"/>
                  </a:cubicBezTo>
                  <a:lnTo>
                    <a:pt x="53141" y="413021"/>
                  </a:lnTo>
                  <a:cubicBezTo>
                    <a:pt x="53141" y="420068"/>
                    <a:pt x="50342" y="426827"/>
                    <a:pt x="45359" y="431810"/>
                  </a:cubicBezTo>
                  <a:cubicBezTo>
                    <a:pt x="40376" y="436793"/>
                    <a:pt x="33617" y="439592"/>
                    <a:pt x="26570" y="439592"/>
                  </a:cubicBezTo>
                  <a:lnTo>
                    <a:pt x="26570" y="439592"/>
                  </a:lnTo>
                  <a:cubicBezTo>
                    <a:pt x="19524" y="439592"/>
                    <a:pt x="12765" y="436793"/>
                    <a:pt x="7782" y="431810"/>
                  </a:cubicBezTo>
                  <a:cubicBezTo>
                    <a:pt x="2799" y="426827"/>
                    <a:pt x="0" y="420068"/>
                    <a:pt x="0" y="413021"/>
                  </a:cubicBezTo>
                  <a:lnTo>
                    <a:pt x="0" y="26570"/>
                  </a:lnTo>
                  <a:cubicBezTo>
                    <a:pt x="0" y="19524"/>
                    <a:pt x="2799" y="12765"/>
                    <a:pt x="7782" y="7782"/>
                  </a:cubicBezTo>
                  <a:cubicBezTo>
                    <a:pt x="12765" y="2799"/>
                    <a:pt x="19524" y="0"/>
                    <a:pt x="26570" y="0"/>
                  </a:cubicBezTo>
                  <a:close/>
                </a:path>
              </a:pathLst>
            </a:custGeom>
            <a:gradFill rotWithShape="true">
              <a:gsLst>
                <a:gs pos="0">
                  <a:srgbClr val="0589C2">
                    <a:alpha val="100000"/>
                  </a:srgbClr>
                </a:gs>
                <a:gs pos="50000">
                  <a:srgbClr val="3ABDD4">
                    <a:alpha val="100000"/>
                  </a:srgbClr>
                </a:gs>
                <a:gs pos="100000">
                  <a:srgbClr val="93EFFF">
                    <a:alpha val="100000"/>
                  </a:srgbClr>
                </a:gs>
              </a:gsLst>
              <a:path path="circle">
                <a:fillToRect l="0" r="100000" t="0" b="100000"/>
              </a:path>
              <a:tileRect r="0" l="-100000" b="0" t="-100000"/>
            </a:gradFill>
          </p:spPr>
        </p:sp>
        <p:sp>
          <p:nvSpPr>
            <p:cNvPr name="TextBox 9" id="9"/>
            <p:cNvSpPr txBox="true"/>
            <p:nvPr/>
          </p:nvSpPr>
          <p:spPr>
            <a:xfrm>
              <a:off x="0" y="-38100"/>
              <a:ext cx="53141" cy="477692"/>
            </a:xfrm>
            <a:prstGeom prst="rect">
              <a:avLst/>
            </a:prstGeom>
          </p:spPr>
          <p:txBody>
            <a:bodyPr anchor="ctr" rtlCol="false" tIns="50800" lIns="50800" bIns="50800" rIns="50800"/>
            <a:lstStyle/>
            <a:p>
              <a:pPr algn="ctr">
                <a:lnSpc>
                  <a:spcPts val="2659"/>
                </a:lnSpc>
              </a:pPr>
            </a:p>
          </p:txBody>
        </p:sp>
      </p:grpSp>
      <p:sp>
        <p:nvSpPr>
          <p:cNvPr name="TextBox 10" id="10"/>
          <p:cNvSpPr txBox="true"/>
          <p:nvPr/>
        </p:nvSpPr>
        <p:spPr>
          <a:xfrm rot="0">
            <a:off x="1881585" y="2017590"/>
            <a:ext cx="7661035" cy="2267444"/>
          </a:xfrm>
          <a:prstGeom prst="rect">
            <a:avLst/>
          </a:prstGeom>
        </p:spPr>
        <p:txBody>
          <a:bodyPr anchor="t" rtlCol="false" tIns="0" lIns="0" bIns="0" rIns="0">
            <a:spAutoFit/>
          </a:bodyPr>
          <a:lstStyle/>
          <a:p>
            <a:pPr algn="l">
              <a:lnSpc>
                <a:spcPts val="8547"/>
              </a:lnSpc>
            </a:pPr>
            <a:r>
              <a:rPr lang="en-US" sz="8063" b="true">
                <a:solidFill>
                  <a:srgbClr val="0C8EB6"/>
                </a:solidFill>
                <a:latin typeface="Poppins Bold"/>
                <a:ea typeface="Poppins Bold"/>
                <a:cs typeface="Poppins Bold"/>
                <a:sym typeface="Poppins Bold"/>
              </a:rPr>
              <a:t>Förderer im Hintergrund</a:t>
            </a:r>
          </a:p>
        </p:txBody>
      </p:sp>
      <p:sp>
        <p:nvSpPr>
          <p:cNvPr name="TextBox 11" id="11"/>
          <p:cNvSpPr txBox="true"/>
          <p:nvPr/>
        </p:nvSpPr>
        <p:spPr>
          <a:xfrm rot="0">
            <a:off x="1609451" y="4710899"/>
            <a:ext cx="6305030" cy="3999230"/>
          </a:xfrm>
          <a:prstGeom prst="rect">
            <a:avLst/>
          </a:prstGeom>
        </p:spPr>
        <p:txBody>
          <a:bodyPr anchor="t" rtlCol="false" tIns="0" lIns="0" bIns="0" rIns="0">
            <a:spAutoFit/>
          </a:bodyPr>
          <a:lstStyle/>
          <a:p>
            <a:pPr algn="l">
              <a:lnSpc>
                <a:spcPts val="3220"/>
              </a:lnSpc>
            </a:pPr>
            <a:r>
              <a:rPr lang="en-US" sz="2300">
                <a:solidFill>
                  <a:srgbClr val="0C8EB6"/>
                </a:solidFill>
                <a:latin typeface="Poppins"/>
                <a:ea typeface="Poppins"/>
                <a:cs typeface="Poppins"/>
                <a:sym typeface="Poppins"/>
              </a:rPr>
              <a:t>Die Universität erhält Unterstützung vom Staat, insbesondere im Rahmen von Bildungs- und Umweltprogrammen. Auch internationale Stiftungen und Partnerschaften mit anderen Hochschulen tragen dazu bei, neue Projekte zu fördern, etwa in den Bereichen Digitalisierung, Energieeffizienz oder Forschung. Ohne diese Unterstützung wären viele Maßnahmen nur schwer umsetzbar.</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09226" y="-663341"/>
            <a:ext cx="10385283" cy="5806841"/>
            <a:chOff x="0" y="0"/>
            <a:chExt cx="2735219" cy="1529374"/>
          </a:xfrm>
        </p:grpSpPr>
        <p:sp>
          <p:nvSpPr>
            <p:cNvPr name="Freeform 3" id="3"/>
            <p:cNvSpPr/>
            <p:nvPr/>
          </p:nvSpPr>
          <p:spPr>
            <a:xfrm flipH="false" flipV="false" rot="0">
              <a:off x="0" y="0"/>
              <a:ext cx="2735219" cy="1529374"/>
            </a:xfrm>
            <a:custGeom>
              <a:avLst/>
              <a:gdLst/>
              <a:ahLst/>
              <a:cxnLst/>
              <a:rect r="r" b="b" t="t" l="l"/>
              <a:pathLst>
                <a:path h="1529374" w="2735219">
                  <a:moveTo>
                    <a:pt x="74547" y="0"/>
                  </a:moveTo>
                  <a:lnTo>
                    <a:pt x="2660672" y="0"/>
                  </a:lnTo>
                  <a:cubicBezTo>
                    <a:pt x="2701843" y="0"/>
                    <a:pt x="2735219" y="33376"/>
                    <a:pt x="2735219" y="74547"/>
                  </a:cubicBezTo>
                  <a:lnTo>
                    <a:pt x="2735219" y="1454827"/>
                  </a:lnTo>
                  <a:cubicBezTo>
                    <a:pt x="2735219" y="1474598"/>
                    <a:pt x="2727365" y="1493559"/>
                    <a:pt x="2713384" y="1507540"/>
                  </a:cubicBezTo>
                  <a:cubicBezTo>
                    <a:pt x="2699404" y="1521520"/>
                    <a:pt x="2680443" y="1529374"/>
                    <a:pt x="2660672" y="1529374"/>
                  </a:cubicBezTo>
                  <a:lnTo>
                    <a:pt x="74547" y="1529374"/>
                  </a:lnTo>
                  <a:cubicBezTo>
                    <a:pt x="33376" y="1529374"/>
                    <a:pt x="0" y="1495998"/>
                    <a:pt x="0" y="1454827"/>
                  </a:cubicBezTo>
                  <a:lnTo>
                    <a:pt x="0" y="74547"/>
                  </a:lnTo>
                  <a:cubicBezTo>
                    <a:pt x="0" y="54776"/>
                    <a:pt x="7854" y="35815"/>
                    <a:pt x="21834" y="21834"/>
                  </a:cubicBezTo>
                  <a:cubicBezTo>
                    <a:pt x="35815" y="7854"/>
                    <a:pt x="54776" y="0"/>
                    <a:pt x="74547" y="0"/>
                  </a:cubicBezTo>
                  <a:close/>
                </a:path>
              </a:pathLst>
            </a:custGeom>
            <a:gradFill rotWithShape="true">
              <a:gsLst>
                <a:gs pos="0">
                  <a:srgbClr val="0589C2">
                    <a:alpha val="100000"/>
                  </a:srgbClr>
                </a:gs>
                <a:gs pos="50000">
                  <a:srgbClr val="3ABDD4">
                    <a:alpha val="100000"/>
                  </a:srgbClr>
                </a:gs>
                <a:gs pos="100000">
                  <a:srgbClr val="93EFFF">
                    <a:alpha val="100000"/>
                  </a:srgbClr>
                </a:gs>
              </a:gsLst>
              <a:path path="circle">
                <a:fillToRect l="0" r="100000" t="0" b="100000"/>
              </a:path>
              <a:tileRect r="0" l="-100000" b="0" t="-100000"/>
            </a:gradFill>
          </p:spPr>
        </p:sp>
        <p:sp>
          <p:nvSpPr>
            <p:cNvPr name="TextBox 4" id="4"/>
            <p:cNvSpPr txBox="true"/>
            <p:nvPr/>
          </p:nvSpPr>
          <p:spPr>
            <a:xfrm>
              <a:off x="0" y="-38100"/>
              <a:ext cx="2735219" cy="1567474"/>
            </a:xfrm>
            <a:prstGeom prst="rect">
              <a:avLst/>
            </a:prstGeom>
          </p:spPr>
          <p:txBody>
            <a:bodyPr anchor="ctr" rtlCol="false" tIns="50800" lIns="50800" bIns="50800" rIns="50800"/>
            <a:lstStyle/>
            <a:p>
              <a:pPr algn="ctr">
                <a:lnSpc>
                  <a:spcPts val="2659"/>
                </a:lnSpc>
              </a:pPr>
            </a:p>
          </p:txBody>
        </p:sp>
      </p:grpSp>
      <p:grpSp>
        <p:nvGrpSpPr>
          <p:cNvPr name="Group 5" id="5"/>
          <p:cNvGrpSpPr/>
          <p:nvPr/>
        </p:nvGrpSpPr>
        <p:grpSpPr>
          <a:xfrm rot="0">
            <a:off x="9764061" y="1736876"/>
            <a:ext cx="8062103" cy="6813248"/>
            <a:chOff x="0" y="0"/>
            <a:chExt cx="821319" cy="694093"/>
          </a:xfrm>
        </p:grpSpPr>
        <p:sp>
          <p:nvSpPr>
            <p:cNvPr name="Freeform 6" id="6"/>
            <p:cNvSpPr/>
            <p:nvPr/>
          </p:nvSpPr>
          <p:spPr>
            <a:xfrm flipH="false" flipV="false" rot="0">
              <a:off x="0" y="0"/>
              <a:ext cx="821319" cy="694093"/>
            </a:xfrm>
            <a:custGeom>
              <a:avLst/>
              <a:gdLst/>
              <a:ahLst/>
              <a:cxnLst/>
              <a:rect r="r" b="b" t="t" l="l"/>
              <a:pathLst>
                <a:path h="694093" w="821319">
                  <a:moveTo>
                    <a:pt x="75863" y="0"/>
                  </a:moveTo>
                  <a:lnTo>
                    <a:pt x="745457" y="0"/>
                  </a:lnTo>
                  <a:cubicBezTo>
                    <a:pt x="787355" y="0"/>
                    <a:pt x="821319" y="33965"/>
                    <a:pt x="821319" y="75863"/>
                  </a:cubicBezTo>
                  <a:lnTo>
                    <a:pt x="821319" y="618231"/>
                  </a:lnTo>
                  <a:cubicBezTo>
                    <a:pt x="821319" y="638351"/>
                    <a:pt x="813327" y="657647"/>
                    <a:pt x="799100" y="671874"/>
                  </a:cubicBezTo>
                  <a:cubicBezTo>
                    <a:pt x="784873" y="686101"/>
                    <a:pt x="765577" y="694093"/>
                    <a:pt x="745457" y="694093"/>
                  </a:cubicBezTo>
                  <a:lnTo>
                    <a:pt x="75863" y="694093"/>
                  </a:lnTo>
                  <a:cubicBezTo>
                    <a:pt x="33965" y="694093"/>
                    <a:pt x="0" y="660129"/>
                    <a:pt x="0" y="618231"/>
                  </a:cubicBezTo>
                  <a:lnTo>
                    <a:pt x="0" y="75863"/>
                  </a:lnTo>
                  <a:cubicBezTo>
                    <a:pt x="0" y="55743"/>
                    <a:pt x="7993" y="36447"/>
                    <a:pt x="22220" y="22220"/>
                  </a:cubicBezTo>
                  <a:cubicBezTo>
                    <a:pt x="36447" y="7993"/>
                    <a:pt x="55743" y="0"/>
                    <a:pt x="75863" y="0"/>
                  </a:cubicBezTo>
                  <a:close/>
                </a:path>
              </a:pathLst>
            </a:custGeom>
            <a:blipFill>
              <a:blip r:embed="rId2"/>
              <a:stretch>
                <a:fillRect l="-6339" t="0" r="-6339" b="0"/>
              </a:stretch>
            </a:blipFill>
          </p:spPr>
        </p:sp>
      </p:grpSp>
      <p:grpSp>
        <p:nvGrpSpPr>
          <p:cNvPr name="Group 7" id="7"/>
          <p:cNvGrpSpPr/>
          <p:nvPr/>
        </p:nvGrpSpPr>
        <p:grpSpPr>
          <a:xfrm rot="-10800000">
            <a:off x="1313657" y="1232909"/>
            <a:ext cx="381270" cy="3439247"/>
            <a:chOff x="0" y="0"/>
            <a:chExt cx="86216" cy="777714"/>
          </a:xfrm>
        </p:grpSpPr>
        <p:sp>
          <p:nvSpPr>
            <p:cNvPr name="Freeform 8" id="8"/>
            <p:cNvSpPr/>
            <p:nvPr/>
          </p:nvSpPr>
          <p:spPr>
            <a:xfrm flipH="false" flipV="false" rot="0">
              <a:off x="0" y="0"/>
              <a:ext cx="86216" cy="777714"/>
            </a:xfrm>
            <a:custGeom>
              <a:avLst/>
              <a:gdLst/>
              <a:ahLst/>
              <a:cxnLst/>
              <a:rect r="r" b="b" t="t" l="l"/>
              <a:pathLst>
                <a:path h="777714" w="86216">
                  <a:moveTo>
                    <a:pt x="43108" y="0"/>
                  </a:moveTo>
                  <a:lnTo>
                    <a:pt x="43108" y="0"/>
                  </a:lnTo>
                  <a:cubicBezTo>
                    <a:pt x="54541" y="0"/>
                    <a:pt x="65506" y="4542"/>
                    <a:pt x="73590" y="12626"/>
                  </a:cubicBezTo>
                  <a:cubicBezTo>
                    <a:pt x="81675" y="20710"/>
                    <a:pt x="86216" y="31675"/>
                    <a:pt x="86216" y="43108"/>
                  </a:cubicBezTo>
                  <a:lnTo>
                    <a:pt x="86216" y="734606"/>
                  </a:lnTo>
                  <a:cubicBezTo>
                    <a:pt x="86216" y="758414"/>
                    <a:pt x="66916" y="777714"/>
                    <a:pt x="43108" y="777714"/>
                  </a:cubicBezTo>
                  <a:lnTo>
                    <a:pt x="43108" y="777714"/>
                  </a:lnTo>
                  <a:cubicBezTo>
                    <a:pt x="19300" y="777714"/>
                    <a:pt x="0" y="758414"/>
                    <a:pt x="0" y="734606"/>
                  </a:cubicBezTo>
                  <a:lnTo>
                    <a:pt x="0" y="43108"/>
                  </a:lnTo>
                  <a:cubicBezTo>
                    <a:pt x="0" y="19300"/>
                    <a:pt x="19300" y="0"/>
                    <a:pt x="43108" y="0"/>
                  </a:cubicBezTo>
                  <a:close/>
                </a:path>
              </a:pathLst>
            </a:custGeom>
            <a:gradFill rotWithShape="true">
              <a:gsLst>
                <a:gs pos="0">
                  <a:srgbClr val="0589C2">
                    <a:alpha val="100000"/>
                  </a:srgbClr>
                </a:gs>
                <a:gs pos="50000">
                  <a:srgbClr val="3ABDD4">
                    <a:alpha val="100000"/>
                  </a:srgbClr>
                </a:gs>
                <a:gs pos="100000">
                  <a:srgbClr val="93EFFF">
                    <a:alpha val="100000"/>
                  </a:srgbClr>
                </a:gs>
              </a:gsLst>
              <a:path path="circle">
                <a:fillToRect l="0" r="100000" t="0" b="100000"/>
              </a:path>
              <a:tileRect r="0" l="-100000" b="0" t="-100000"/>
            </a:gradFill>
          </p:spPr>
        </p:sp>
        <p:sp>
          <p:nvSpPr>
            <p:cNvPr name="TextBox 9" id="9"/>
            <p:cNvSpPr txBox="true"/>
            <p:nvPr/>
          </p:nvSpPr>
          <p:spPr>
            <a:xfrm>
              <a:off x="0" y="-38100"/>
              <a:ext cx="86216" cy="815814"/>
            </a:xfrm>
            <a:prstGeom prst="rect">
              <a:avLst/>
            </a:prstGeom>
          </p:spPr>
          <p:txBody>
            <a:bodyPr anchor="ctr" rtlCol="false" tIns="50800" lIns="50800" bIns="50800" rIns="50800"/>
            <a:lstStyle/>
            <a:p>
              <a:pPr algn="ctr">
                <a:lnSpc>
                  <a:spcPts val="2659"/>
                </a:lnSpc>
              </a:pPr>
            </a:p>
          </p:txBody>
        </p:sp>
      </p:grpSp>
      <p:grpSp>
        <p:nvGrpSpPr>
          <p:cNvPr name="Group 10" id="10"/>
          <p:cNvGrpSpPr/>
          <p:nvPr/>
        </p:nvGrpSpPr>
        <p:grpSpPr>
          <a:xfrm rot="0">
            <a:off x="1081897" y="5863139"/>
            <a:ext cx="8062103" cy="3918414"/>
            <a:chOff x="0" y="0"/>
            <a:chExt cx="821319" cy="399185"/>
          </a:xfrm>
        </p:grpSpPr>
        <p:sp>
          <p:nvSpPr>
            <p:cNvPr name="Freeform 11" id="11"/>
            <p:cNvSpPr/>
            <p:nvPr/>
          </p:nvSpPr>
          <p:spPr>
            <a:xfrm flipH="false" flipV="false" rot="0">
              <a:off x="0" y="0"/>
              <a:ext cx="821319" cy="399185"/>
            </a:xfrm>
            <a:custGeom>
              <a:avLst/>
              <a:gdLst/>
              <a:ahLst/>
              <a:cxnLst/>
              <a:rect r="r" b="b" t="t" l="l"/>
              <a:pathLst>
                <a:path h="399185" w="821319">
                  <a:moveTo>
                    <a:pt x="75863" y="0"/>
                  </a:moveTo>
                  <a:lnTo>
                    <a:pt x="745457" y="0"/>
                  </a:lnTo>
                  <a:cubicBezTo>
                    <a:pt x="787355" y="0"/>
                    <a:pt x="821319" y="33965"/>
                    <a:pt x="821319" y="75863"/>
                  </a:cubicBezTo>
                  <a:lnTo>
                    <a:pt x="821319" y="323322"/>
                  </a:lnTo>
                  <a:cubicBezTo>
                    <a:pt x="821319" y="343442"/>
                    <a:pt x="813327" y="362738"/>
                    <a:pt x="799100" y="376965"/>
                  </a:cubicBezTo>
                  <a:cubicBezTo>
                    <a:pt x="784873" y="391192"/>
                    <a:pt x="765577" y="399185"/>
                    <a:pt x="745457" y="399185"/>
                  </a:cubicBezTo>
                  <a:lnTo>
                    <a:pt x="75863" y="399185"/>
                  </a:lnTo>
                  <a:cubicBezTo>
                    <a:pt x="55743" y="399185"/>
                    <a:pt x="36447" y="391192"/>
                    <a:pt x="22220" y="376965"/>
                  </a:cubicBezTo>
                  <a:cubicBezTo>
                    <a:pt x="7993" y="362738"/>
                    <a:pt x="0" y="343442"/>
                    <a:pt x="0" y="323322"/>
                  </a:cubicBezTo>
                  <a:lnTo>
                    <a:pt x="0" y="75863"/>
                  </a:lnTo>
                  <a:cubicBezTo>
                    <a:pt x="0" y="55743"/>
                    <a:pt x="7993" y="36447"/>
                    <a:pt x="22220" y="22220"/>
                  </a:cubicBezTo>
                  <a:cubicBezTo>
                    <a:pt x="36447" y="7993"/>
                    <a:pt x="55743" y="0"/>
                    <a:pt x="75863" y="0"/>
                  </a:cubicBezTo>
                  <a:close/>
                </a:path>
              </a:pathLst>
            </a:custGeom>
            <a:blipFill>
              <a:blip r:embed="rId3"/>
              <a:stretch>
                <a:fillRect l="0" t="-8027" r="0" b="-8027"/>
              </a:stretch>
            </a:blipFill>
          </p:spPr>
        </p:sp>
      </p:grpSp>
      <p:sp>
        <p:nvSpPr>
          <p:cNvPr name="TextBox 12" id="12"/>
          <p:cNvSpPr txBox="true"/>
          <p:nvPr/>
        </p:nvSpPr>
        <p:spPr>
          <a:xfrm rot="0">
            <a:off x="1964493" y="1057275"/>
            <a:ext cx="8512273" cy="3614881"/>
          </a:xfrm>
          <a:prstGeom prst="rect">
            <a:avLst/>
          </a:prstGeom>
        </p:spPr>
        <p:txBody>
          <a:bodyPr anchor="t" rtlCol="false" tIns="0" lIns="0" bIns="0" rIns="0">
            <a:spAutoFit/>
          </a:bodyPr>
          <a:lstStyle/>
          <a:p>
            <a:pPr algn="l">
              <a:lnSpc>
                <a:spcPts val="9234"/>
              </a:lnSpc>
            </a:pPr>
            <a:r>
              <a:rPr lang="en-US" sz="8711" b="true">
                <a:solidFill>
                  <a:srgbClr val="FFFFFF"/>
                </a:solidFill>
                <a:latin typeface="Poppins Bold"/>
                <a:ea typeface="Poppins Bold"/>
                <a:cs typeface="Poppins Bold"/>
                <a:sym typeface="Poppins Bold"/>
              </a:rPr>
              <a:t>Eigene Erfahrungen mit dem Ort</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0589C2">
                <a:alpha val="100000"/>
              </a:srgbClr>
            </a:gs>
            <a:gs pos="50000">
              <a:srgbClr val="3ABDD4">
                <a:alpha val="100000"/>
              </a:srgbClr>
            </a:gs>
            <a:gs pos="100000">
              <a:srgbClr val="93EFFF">
                <a:alpha val="100000"/>
              </a:srgbClr>
            </a:gs>
          </a:gsLst>
          <a:path path="circle">
            <a:fillToRect l="0" r="100000" t="0" b="100000"/>
          </a:path>
          <a:tileRect r="0" l="-100000" b="0" t="-100000"/>
        </a:gradFill>
      </p:bgPr>
    </p:bg>
    <p:spTree>
      <p:nvGrpSpPr>
        <p:cNvPr id="1" name=""/>
        <p:cNvGrpSpPr/>
        <p:nvPr/>
      </p:nvGrpSpPr>
      <p:grpSpPr>
        <a:xfrm>
          <a:off x="0" y="0"/>
          <a:ext cx="0" cy="0"/>
          <a:chOff x="0" y="0"/>
          <a:chExt cx="0" cy="0"/>
        </a:xfrm>
      </p:grpSpPr>
      <p:sp>
        <p:nvSpPr>
          <p:cNvPr name="Freeform 2" id="2"/>
          <p:cNvSpPr/>
          <p:nvPr/>
        </p:nvSpPr>
        <p:spPr>
          <a:xfrm flipH="false" flipV="false" rot="-5400000">
            <a:off x="16735331" y="8904285"/>
            <a:ext cx="270061" cy="364947"/>
          </a:xfrm>
          <a:custGeom>
            <a:avLst/>
            <a:gdLst/>
            <a:ahLst/>
            <a:cxnLst/>
            <a:rect r="r" b="b" t="t" l="l"/>
            <a:pathLst>
              <a:path h="364947" w="270061">
                <a:moveTo>
                  <a:pt x="0" y="0"/>
                </a:moveTo>
                <a:lnTo>
                  <a:pt x="270061" y="0"/>
                </a:lnTo>
                <a:lnTo>
                  <a:pt x="270061" y="364947"/>
                </a:lnTo>
                <a:lnTo>
                  <a:pt x="0" y="364947"/>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991188" y="0"/>
            <a:ext cx="22270376" cy="10287000"/>
          </a:xfrm>
          <a:custGeom>
            <a:avLst/>
            <a:gdLst/>
            <a:ahLst/>
            <a:cxnLst/>
            <a:rect r="r" b="b" t="t" l="l"/>
            <a:pathLst>
              <a:path h="10287000" w="22270376">
                <a:moveTo>
                  <a:pt x="0" y="0"/>
                </a:moveTo>
                <a:lnTo>
                  <a:pt x="22270376" y="0"/>
                </a:lnTo>
                <a:lnTo>
                  <a:pt x="22270376" y="10287000"/>
                </a:lnTo>
                <a:lnTo>
                  <a:pt x="0" y="10287000"/>
                </a:lnTo>
                <a:lnTo>
                  <a:pt x="0" y="0"/>
                </a:lnTo>
                <a:close/>
              </a:path>
            </a:pathLst>
          </a:custGeom>
          <a:blipFill>
            <a:blip r:embed="rId4">
              <a:alphaModFix amt="47000"/>
            </a:blip>
            <a:stretch>
              <a:fillRect l="0" t="0" r="0" b="0"/>
            </a:stretch>
          </a:blipFill>
        </p:spPr>
      </p:sp>
      <p:sp>
        <p:nvSpPr>
          <p:cNvPr name="TextBox 4" id="4"/>
          <p:cNvSpPr txBox="true"/>
          <p:nvPr/>
        </p:nvSpPr>
        <p:spPr>
          <a:xfrm rot="0">
            <a:off x="6512613" y="2611094"/>
            <a:ext cx="11211739" cy="5188332"/>
          </a:xfrm>
          <a:prstGeom prst="rect">
            <a:avLst/>
          </a:prstGeom>
        </p:spPr>
        <p:txBody>
          <a:bodyPr anchor="t" rtlCol="false" tIns="0" lIns="0" bIns="0" rIns="0">
            <a:spAutoFit/>
          </a:bodyPr>
          <a:lstStyle/>
          <a:p>
            <a:pPr algn="ctr">
              <a:lnSpc>
                <a:spcPts val="7912"/>
              </a:lnSpc>
            </a:pPr>
            <a:r>
              <a:rPr lang="en-US" sz="9200" b="true">
                <a:solidFill>
                  <a:srgbClr val="FFFFFF"/>
                </a:solidFill>
                <a:latin typeface="Poppins Bold"/>
                <a:ea typeface="Poppins Bold"/>
                <a:cs typeface="Poppins Bold"/>
                <a:sym typeface="Poppins Bold"/>
              </a:rPr>
              <a:t>16.</a:t>
            </a:r>
          </a:p>
          <a:p>
            <a:pPr algn="ctr">
              <a:lnSpc>
                <a:spcPts val="7912"/>
              </a:lnSpc>
            </a:pPr>
            <a:r>
              <a:rPr lang="en-US" sz="9200" b="true">
                <a:solidFill>
                  <a:srgbClr val="FFFFFF"/>
                </a:solidFill>
                <a:latin typeface="Poppins Bold"/>
                <a:ea typeface="Poppins Bold"/>
                <a:cs typeface="Poppins Bold"/>
                <a:sym typeface="Poppins Bold"/>
              </a:rPr>
              <a:t>Friden, Gerechtigkeit und starke Institutionen </a:t>
            </a:r>
          </a:p>
        </p:txBody>
      </p:sp>
      <p:sp>
        <p:nvSpPr>
          <p:cNvPr name="Freeform 5" id="5"/>
          <p:cNvSpPr/>
          <p:nvPr/>
        </p:nvSpPr>
        <p:spPr>
          <a:xfrm flipH="false" flipV="false" rot="0">
            <a:off x="1028700" y="2401544"/>
            <a:ext cx="5483913" cy="5483913"/>
          </a:xfrm>
          <a:custGeom>
            <a:avLst/>
            <a:gdLst/>
            <a:ahLst/>
            <a:cxnLst/>
            <a:rect r="r" b="b" t="t" l="l"/>
            <a:pathLst>
              <a:path h="5483913" w="5483913">
                <a:moveTo>
                  <a:pt x="0" y="0"/>
                </a:moveTo>
                <a:lnTo>
                  <a:pt x="5483913" y="0"/>
                </a:lnTo>
                <a:lnTo>
                  <a:pt x="5483913" y="5483912"/>
                </a:lnTo>
                <a:lnTo>
                  <a:pt x="0" y="5483912"/>
                </a:lnTo>
                <a:lnTo>
                  <a:pt x="0" y="0"/>
                </a:lnTo>
                <a:close/>
              </a:path>
            </a:pathLst>
          </a:custGeom>
          <a:blipFill>
            <a:blip r:embed="rId5"/>
            <a:stretch>
              <a:fillRect l="0" t="0" r="0" b="0"/>
            </a:stretch>
          </a:blipFill>
        </p:spPr>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446261" y="2207277"/>
            <a:ext cx="163189" cy="2213742"/>
            <a:chOff x="0" y="0"/>
            <a:chExt cx="34526" cy="468362"/>
          </a:xfrm>
        </p:grpSpPr>
        <p:sp>
          <p:nvSpPr>
            <p:cNvPr name="Freeform 3" id="3"/>
            <p:cNvSpPr/>
            <p:nvPr/>
          </p:nvSpPr>
          <p:spPr>
            <a:xfrm flipH="false" flipV="false" rot="0">
              <a:off x="0" y="0"/>
              <a:ext cx="34526" cy="468362"/>
            </a:xfrm>
            <a:custGeom>
              <a:avLst/>
              <a:gdLst/>
              <a:ahLst/>
              <a:cxnLst/>
              <a:rect r="r" b="b" t="t" l="l"/>
              <a:pathLst>
                <a:path h="468362" w="34526">
                  <a:moveTo>
                    <a:pt x="17263" y="0"/>
                  </a:moveTo>
                  <a:lnTo>
                    <a:pt x="17263" y="0"/>
                  </a:lnTo>
                  <a:cubicBezTo>
                    <a:pt x="26797" y="0"/>
                    <a:pt x="34526" y="7729"/>
                    <a:pt x="34526" y="17263"/>
                  </a:cubicBezTo>
                  <a:lnTo>
                    <a:pt x="34526" y="451099"/>
                  </a:lnTo>
                  <a:cubicBezTo>
                    <a:pt x="34526" y="460633"/>
                    <a:pt x="26797" y="468362"/>
                    <a:pt x="17263" y="468362"/>
                  </a:cubicBezTo>
                  <a:lnTo>
                    <a:pt x="17263" y="468362"/>
                  </a:lnTo>
                  <a:cubicBezTo>
                    <a:pt x="7729" y="468362"/>
                    <a:pt x="0" y="460633"/>
                    <a:pt x="0" y="451099"/>
                  </a:cubicBezTo>
                  <a:lnTo>
                    <a:pt x="0" y="17263"/>
                  </a:lnTo>
                  <a:cubicBezTo>
                    <a:pt x="0" y="7729"/>
                    <a:pt x="7729" y="0"/>
                    <a:pt x="17263" y="0"/>
                  </a:cubicBezTo>
                  <a:close/>
                </a:path>
              </a:pathLst>
            </a:custGeom>
            <a:gradFill rotWithShape="true">
              <a:gsLst>
                <a:gs pos="0">
                  <a:srgbClr val="0589C2">
                    <a:alpha val="100000"/>
                  </a:srgbClr>
                </a:gs>
                <a:gs pos="50000">
                  <a:srgbClr val="3ABDD4">
                    <a:alpha val="100000"/>
                  </a:srgbClr>
                </a:gs>
                <a:gs pos="100000">
                  <a:srgbClr val="93EFFF">
                    <a:alpha val="100000"/>
                  </a:srgbClr>
                </a:gs>
              </a:gsLst>
              <a:path path="circle">
                <a:fillToRect l="0" r="100000" t="0" b="100000"/>
              </a:path>
              <a:tileRect r="0" l="-100000" b="0" t="-100000"/>
            </a:gradFill>
          </p:spPr>
        </p:sp>
        <p:sp>
          <p:nvSpPr>
            <p:cNvPr name="TextBox 4" id="4"/>
            <p:cNvSpPr txBox="true"/>
            <p:nvPr/>
          </p:nvSpPr>
          <p:spPr>
            <a:xfrm>
              <a:off x="0" y="-38100"/>
              <a:ext cx="34526" cy="506462"/>
            </a:xfrm>
            <a:prstGeom prst="rect">
              <a:avLst/>
            </a:prstGeom>
          </p:spPr>
          <p:txBody>
            <a:bodyPr anchor="ctr" rtlCol="false" tIns="50800" lIns="50800" bIns="50800" rIns="50800"/>
            <a:lstStyle/>
            <a:p>
              <a:pPr algn="ctr">
                <a:lnSpc>
                  <a:spcPts val="2659"/>
                </a:lnSpc>
              </a:pPr>
            </a:p>
          </p:txBody>
        </p:sp>
      </p:grpSp>
      <p:grpSp>
        <p:nvGrpSpPr>
          <p:cNvPr name="Group 5" id="5"/>
          <p:cNvGrpSpPr/>
          <p:nvPr/>
        </p:nvGrpSpPr>
        <p:grpSpPr>
          <a:xfrm rot="0">
            <a:off x="1608415" y="5143500"/>
            <a:ext cx="15191823" cy="4114800"/>
            <a:chOff x="0" y="0"/>
            <a:chExt cx="4001139" cy="1083733"/>
          </a:xfrm>
        </p:grpSpPr>
        <p:sp>
          <p:nvSpPr>
            <p:cNvPr name="Freeform 6" id="6"/>
            <p:cNvSpPr/>
            <p:nvPr/>
          </p:nvSpPr>
          <p:spPr>
            <a:xfrm flipH="false" flipV="false" rot="0">
              <a:off x="0" y="0"/>
              <a:ext cx="4001139" cy="1083733"/>
            </a:xfrm>
            <a:custGeom>
              <a:avLst/>
              <a:gdLst/>
              <a:ahLst/>
              <a:cxnLst/>
              <a:rect r="r" b="b" t="t" l="l"/>
              <a:pathLst>
                <a:path h="1083733" w="4001139">
                  <a:moveTo>
                    <a:pt x="50961" y="0"/>
                  </a:moveTo>
                  <a:lnTo>
                    <a:pt x="3950177" y="0"/>
                  </a:lnTo>
                  <a:cubicBezTo>
                    <a:pt x="3963693" y="0"/>
                    <a:pt x="3976655" y="5369"/>
                    <a:pt x="3986212" y="14926"/>
                  </a:cubicBezTo>
                  <a:cubicBezTo>
                    <a:pt x="3995770" y="24483"/>
                    <a:pt x="4001139" y="37445"/>
                    <a:pt x="4001139" y="50961"/>
                  </a:cubicBezTo>
                  <a:lnTo>
                    <a:pt x="4001139" y="1032772"/>
                  </a:lnTo>
                  <a:cubicBezTo>
                    <a:pt x="4001139" y="1046288"/>
                    <a:pt x="3995770" y="1059250"/>
                    <a:pt x="3986212" y="1068807"/>
                  </a:cubicBezTo>
                  <a:cubicBezTo>
                    <a:pt x="3976655" y="1078364"/>
                    <a:pt x="3963693" y="1083733"/>
                    <a:pt x="3950177" y="1083733"/>
                  </a:cubicBezTo>
                  <a:lnTo>
                    <a:pt x="50961" y="1083733"/>
                  </a:lnTo>
                  <a:cubicBezTo>
                    <a:pt x="37445" y="1083733"/>
                    <a:pt x="24483" y="1078364"/>
                    <a:pt x="14926" y="1068807"/>
                  </a:cubicBezTo>
                  <a:cubicBezTo>
                    <a:pt x="5369" y="1059250"/>
                    <a:pt x="0" y="1046288"/>
                    <a:pt x="0" y="1032772"/>
                  </a:cubicBezTo>
                  <a:lnTo>
                    <a:pt x="0" y="50961"/>
                  </a:lnTo>
                  <a:cubicBezTo>
                    <a:pt x="0" y="37445"/>
                    <a:pt x="5369" y="24483"/>
                    <a:pt x="14926" y="14926"/>
                  </a:cubicBezTo>
                  <a:cubicBezTo>
                    <a:pt x="24483" y="5369"/>
                    <a:pt x="37445" y="0"/>
                    <a:pt x="50961" y="0"/>
                  </a:cubicBezTo>
                  <a:close/>
                </a:path>
              </a:pathLst>
            </a:custGeom>
            <a:gradFill rotWithShape="true">
              <a:gsLst>
                <a:gs pos="0">
                  <a:srgbClr val="0589C2">
                    <a:alpha val="100000"/>
                  </a:srgbClr>
                </a:gs>
                <a:gs pos="50000">
                  <a:srgbClr val="3ABDD4">
                    <a:alpha val="100000"/>
                  </a:srgbClr>
                </a:gs>
                <a:gs pos="100000">
                  <a:srgbClr val="93EFFF">
                    <a:alpha val="100000"/>
                  </a:srgbClr>
                </a:gs>
              </a:gsLst>
              <a:path path="circle">
                <a:fillToRect l="0" r="100000" t="0" b="100000"/>
              </a:path>
              <a:tileRect r="0" l="-100000" b="0" t="-100000"/>
            </a:gradFill>
          </p:spPr>
        </p:sp>
        <p:sp>
          <p:nvSpPr>
            <p:cNvPr name="TextBox 7" id="7"/>
            <p:cNvSpPr txBox="true"/>
            <p:nvPr/>
          </p:nvSpPr>
          <p:spPr>
            <a:xfrm>
              <a:off x="0" y="-38100"/>
              <a:ext cx="4001139" cy="1121833"/>
            </a:xfrm>
            <a:prstGeom prst="rect">
              <a:avLst/>
            </a:prstGeom>
          </p:spPr>
          <p:txBody>
            <a:bodyPr anchor="ctr" rtlCol="false" tIns="50800" lIns="50800" bIns="50800" rIns="50800"/>
            <a:lstStyle/>
            <a:p>
              <a:pPr algn="ctr">
                <a:lnSpc>
                  <a:spcPts val="2659"/>
                </a:lnSpc>
              </a:pPr>
            </a:p>
          </p:txBody>
        </p:sp>
      </p:grpSp>
      <p:sp>
        <p:nvSpPr>
          <p:cNvPr name="Freeform 8" id="8"/>
          <p:cNvSpPr/>
          <p:nvPr/>
        </p:nvSpPr>
        <p:spPr>
          <a:xfrm flipH="false" flipV="false" rot="0">
            <a:off x="1901179" y="6032884"/>
            <a:ext cx="9430645" cy="2336031"/>
          </a:xfrm>
          <a:custGeom>
            <a:avLst/>
            <a:gdLst/>
            <a:ahLst/>
            <a:cxnLst/>
            <a:rect r="r" b="b" t="t" l="l"/>
            <a:pathLst>
              <a:path h="2336031" w="9430645">
                <a:moveTo>
                  <a:pt x="0" y="0"/>
                </a:moveTo>
                <a:lnTo>
                  <a:pt x="9430646" y="0"/>
                </a:lnTo>
                <a:lnTo>
                  <a:pt x="9430646" y="2336032"/>
                </a:lnTo>
                <a:lnTo>
                  <a:pt x="0" y="2336032"/>
                </a:lnTo>
                <a:lnTo>
                  <a:pt x="0" y="0"/>
                </a:lnTo>
                <a:close/>
              </a:path>
            </a:pathLst>
          </a:custGeom>
          <a:blipFill>
            <a:blip r:embed="rId2"/>
            <a:stretch>
              <a:fillRect l="0" t="0" r="0" b="0"/>
            </a:stretch>
          </a:blipFill>
        </p:spPr>
      </p:sp>
      <p:sp>
        <p:nvSpPr>
          <p:cNvPr name="Freeform 9" id="9"/>
          <p:cNvSpPr/>
          <p:nvPr/>
        </p:nvSpPr>
        <p:spPr>
          <a:xfrm flipH="false" flipV="false" rot="0">
            <a:off x="12765587" y="5644412"/>
            <a:ext cx="3112977" cy="3112977"/>
          </a:xfrm>
          <a:custGeom>
            <a:avLst/>
            <a:gdLst/>
            <a:ahLst/>
            <a:cxnLst/>
            <a:rect r="r" b="b" t="t" l="l"/>
            <a:pathLst>
              <a:path h="3112977" w="3112977">
                <a:moveTo>
                  <a:pt x="0" y="0"/>
                </a:moveTo>
                <a:lnTo>
                  <a:pt x="3112977" y="0"/>
                </a:lnTo>
                <a:lnTo>
                  <a:pt x="3112977" y="3112976"/>
                </a:lnTo>
                <a:lnTo>
                  <a:pt x="0" y="3112976"/>
                </a:lnTo>
                <a:lnTo>
                  <a:pt x="0" y="0"/>
                </a:lnTo>
                <a:close/>
              </a:path>
            </a:pathLst>
          </a:custGeom>
          <a:blipFill>
            <a:blip r:embed="rId3"/>
            <a:stretch>
              <a:fillRect l="0" t="0" r="0" b="0"/>
            </a:stretch>
          </a:blipFill>
        </p:spPr>
      </p:sp>
      <p:sp>
        <p:nvSpPr>
          <p:cNvPr name="TextBox 10" id="10"/>
          <p:cNvSpPr txBox="true"/>
          <p:nvPr/>
        </p:nvSpPr>
        <p:spPr>
          <a:xfrm rot="0">
            <a:off x="1901179" y="2245377"/>
            <a:ext cx="14390932" cy="2175642"/>
          </a:xfrm>
          <a:prstGeom prst="rect">
            <a:avLst/>
          </a:prstGeom>
        </p:spPr>
        <p:txBody>
          <a:bodyPr anchor="t" rtlCol="false" tIns="0" lIns="0" bIns="0" rIns="0">
            <a:spAutoFit/>
          </a:bodyPr>
          <a:lstStyle/>
          <a:p>
            <a:pPr algn="l">
              <a:lnSpc>
                <a:spcPts val="8185"/>
              </a:lnSpc>
            </a:pPr>
            <a:r>
              <a:rPr lang="en-US" sz="7721" b="true">
                <a:solidFill>
                  <a:srgbClr val="0C8EB6"/>
                </a:solidFill>
                <a:latin typeface="Poppins Bold"/>
                <a:ea typeface="Poppins Bold"/>
                <a:cs typeface="Poppins Bold"/>
                <a:sym typeface="Poppins Bold"/>
              </a:rPr>
              <a:t>Name des Organisation: Pivdenna Palianytsia</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407152" y="-1216051"/>
            <a:ext cx="8576489" cy="3205066"/>
            <a:chOff x="0" y="0"/>
            <a:chExt cx="2258828" cy="844133"/>
          </a:xfrm>
        </p:grpSpPr>
        <p:sp>
          <p:nvSpPr>
            <p:cNvPr name="Freeform 3" id="3"/>
            <p:cNvSpPr/>
            <p:nvPr/>
          </p:nvSpPr>
          <p:spPr>
            <a:xfrm flipH="false" flipV="false" rot="0">
              <a:off x="0" y="0"/>
              <a:ext cx="2258828" cy="844133"/>
            </a:xfrm>
            <a:custGeom>
              <a:avLst/>
              <a:gdLst/>
              <a:ahLst/>
              <a:cxnLst/>
              <a:rect r="r" b="b" t="t" l="l"/>
              <a:pathLst>
                <a:path h="844133" w="2258828">
                  <a:moveTo>
                    <a:pt x="90269" y="0"/>
                  </a:moveTo>
                  <a:lnTo>
                    <a:pt x="2168559" y="0"/>
                  </a:lnTo>
                  <a:cubicBezTo>
                    <a:pt x="2218414" y="0"/>
                    <a:pt x="2258828" y="40415"/>
                    <a:pt x="2258828" y="90269"/>
                  </a:cubicBezTo>
                  <a:lnTo>
                    <a:pt x="2258828" y="753864"/>
                  </a:lnTo>
                  <a:cubicBezTo>
                    <a:pt x="2258828" y="803718"/>
                    <a:pt x="2218414" y="844133"/>
                    <a:pt x="2168559" y="844133"/>
                  </a:cubicBezTo>
                  <a:lnTo>
                    <a:pt x="90269" y="844133"/>
                  </a:lnTo>
                  <a:cubicBezTo>
                    <a:pt x="40415" y="844133"/>
                    <a:pt x="0" y="803718"/>
                    <a:pt x="0" y="753864"/>
                  </a:cubicBezTo>
                  <a:lnTo>
                    <a:pt x="0" y="90269"/>
                  </a:lnTo>
                  <a:cubicBezTo>
                    <a:pt x="0" y="40415"/>
                    <a:pt x="40415" y="0"/>
                    <a:pt x="90269" y="0"/>
                  </a:cubicBezTo>
                  <a:close/>
                </a:path>
              </a:pathLst>
            </a:custGeom>
            <a:gradFill rotWithShape="true">
              <a:gsLst>
                <a:gs pos="0">
                  <a:srgbClr val="0589C2">
                    <a:alpha val="100000"/>
                  </a:srgbClr>
                </a:gs>
                <a:gs pos="50000">
                  <a:srgbClr val="3ABDD4">
                    <a:alpha val="100000"/>
                  </a:srgbClr>
                </a:gs>
                <a:gs pos="100000">
                  <a:srgbClr val="93EFFF">
                    <a:alpha val="100000"/>
                  </a:srgbClr>
                </a:gs>
              </a:gsLst>
              <a:path path="circle">
                <a:fillToRect l="0" r="100000" t="0" b="100000"/>
              </a:path>
              <a:tileRect r="0" l="-100000" b="0" t="-100000"/>
            </a:gradFill>
          </p:spPr>
        </p:sp>
        <p:sp>
          <p:nvSpPr>
            <p:cNvPr name="TextBox 4" id="4"/>
            <p:cNvSpPr txBox="true"/>
            <p:nvPr/>
          </p:nvSpPr>
          <p:spPr>
            <a:xfrm>
              <a:off x="0" y="-38100"/>
              <a:ext cx="2258828" cy="882233"/>
            </a:xfrm>
            <a:prstGeom prst="rect">
              <a:avLst/>
            </a:prstGeom>
          </p:spPr>
          <p:txBody>
            <a:bodyPr anchor="ctr" rtlCol="false" tIns="50800" lIns="50800" bIns="50800" rIns="50800"/>
            <a:lstStyle/>
            <a:p>
              <a:pPr algn="ctr">
                <a:lnSpc>
                  <a:spcPts val="2659"/>
                </a:lnSpc>
              </a:pPr>
            </a:p>
          </p:txBody>
        </p:sp>
      </p:grpSp>
      <p:grpSp>
        <p:nvGrpSpPr>
          <p:cNvPr name="Group 5" id="5"/>
          <p:cNvGrpSpPr/>
          <p:nvPr/>
        </p:nvGrpSpPr>
        <p:grpSpPr>
          <a:xfrm rot="0">
            <a:off x="1272555" y="2207277"/>
            <a:ext cx="336896" cy="982345"/>
            <a:chOff x="0" y="0"/>
            <a:chExt cx="71277" cy="207835"/>
          </a:xfrm>
        </p:grpSpPr>
        <p:sp>
          <p:nvSpPr>
            <p:cNvPr name="Freeform 6" id="6"/>
            <p:cNvSpPr/>
            <p:nvPr/>
          </p:nvSpPr>
          <p:spPr>
            <a:xfrm flipH="false" flipV="false" rot="0">
              <a:off x="0" y="0"/>
              <a:ext cx="71277" cy="207835"/>
            </a:xfrm>
            <a:custGeom>
              <a:avLst/>
              <a:gdLst/>
              <a:ahLst/>
              <a:cxnLst/>
              <a:rect r="r" b="b" t="t" l="l"/>
              <a:pathLst>
                <a:path h="207835" w="71277">
                  <a:moveTo>
                    <a:pt x="35639" y="0"/>
                  </a:moveTo>
                  <a:lnTo>
                    <a:pt x="35639" y="0"/>
                  </a:lnTo>
                  <a:cubicBezTo>
                    <a:pt x="45091" y="0"/>
                    <a:pt x="54155" y="3755"/>
                    <a:pt x="60839" y="10438"/>
                  </a:cubicBezTo>
                  <a:cubicBezTo>
                    <a:pt x="67522" y="17122"/>
                    <a:pt x="71277" y="26187"/>
                    <a:pt x="71277" y="35639"/>
                  </a:cubicBezTo>
                  <a:lnTo>
                    <a:pt x="71277" y="172197"/>
                  </a:lnTo>
                  <a:cubicBezTo>
                    <a:pt x="71277" y="191879"/>
                    <a:pt x="55321" y="207835"/>
                    <a:pt x="35639" y="207835"/>
                  </a:cubicBezTo>
                  <a:lnTo>
                    <a:pt x="35639" y="207835"/>
                  </a:lnTo>
                  <a:cubicBezTo>
                    <a:pt x="15956" y="207835"/>
                    <a:pt x="0" y="191879"/>
                    <a:pt x="0" y="172197"/>
                  </a:cubicBezTo>
                  <a:lnTo>
                    <a:pt x="0" y="35639"/>
                  </a:lnTo>
                  <a:cubicBezTo>
                    <a:pt x="0" y="15956"/>
                    <a:pt x="15956" y="0"/>
                    <a:pt x="35639" y="0"/>
                  </a:cubicBezTo>
                  <a:close/>
                </a:path>
              </a:pathLst>
            </a:custGeom>
            <a:gradFill rotWithShape="true">
              <a:gsLst>
                <a:gs pos="0">
                  <a:srgbClr val="0589C2">
                    <a:alpha val="100000"/>
                  </a:srgbClr>
                </a:gs>
                <a:gs pos="50000">
                  <a:srgbClr val="3ABDD4">
                    <a:alpha val="100000"/>
                  </a:srgbClr>
                </a:gs>
                <a:gs pos="100000">
                  <a:srgbClr val="93EFFF">
                    <a:alpha val="100000"/>
                  </a:srgbClr>
                </a:gs>
              </a:gsLst>
              <a:path path="circle">
                <a:fillToRect l="0" r="100000" t="0" b="100000"/>
              </a:path>
              <a:tileRect r="0" l="-100000" b="0" t="-100000"/>
            </a:gradFill>
          </p:spPr>
        </p:sp>
        <p:sp>
          <p:nvSpPr>
            <p:cNvPr name="TextBox 7" id="7"/>
            <p:cNvSpPr txBox="true"/>
            <p:nvPr/>
          </p:nvSpPr>
          <p:spPr>
            <a:xfrm>
              <a:off x="0" y="-38100"/>
              <a:ext cx="71277" cy="245935"/>
            </a:xfrm>
            <a:prstGeom prst="rect">
              <a:avLst/>
            </a:prstGeom>
          </p:spPr>
          <p:txBody>
            <a:bodyPr anchor="ctr" rtlCol="false" tIns="50800" lIns="50800" bIns="50800" rIns="50800"/>
            <a:lstStyle/>
            <a:p>
              <a:pPr algn="ctr">
                <a:lnSpc>
                  <a:spcPts val="2659"/>
                </a:lnSpc>
              </a:pPr>
            </a:p>
          </p:txBody>
        </p:sp>
      </p:grpSp>
      <p:grpSp>
        <p:nvGrpSpPr>
          <p:cNvPr name="Group 8" id="8"/>
          <p:cNvGrpSpPr/>
          <p:nvPr/>
        </p:nvGrpSpPr>
        <p:grpSpPr>
          <a:xfrm rot="0">
            <a:off x="2431287" y="4011930"/>
            <a:ext cx="5246370" cy="5246370"/>
            <a:chOff x="0" y="0"/>
            <a:chExt cx="812800" cy="812800"/>
          </a:xfrm>
        </p:grpSpPr>
        <p:sp>
          <p:nvSpPr>
            <p:cNvPr name="Freeform 9" id="9"/>
            <p:cNvSpPr/>
            <p:nvPr/>
          </p:nvSpPr>
          <p:spPr>
            <a:xfrm flipH="false" flipV="false" rot="0">
              <a:off x="0" y="0"/>
              <a:ext cx="812800" cy="812800"/>
            </a:xfrm>
            <a:custGeom>
              <a:avLst/>
              <a:gdLst/>
              <a:ahLst/>
              <a:cxnLst/>
              <a:rect r="r" b="b" t="t" l="l"/>
              <a:pathLst>
                <a:path h="812800" w="812800">
                  <a:moveTo>
                    <a:pt x="33940" y="0"/>
                  </a:moveTo>
                  <a:lnTo>
                    <a:pt x="778860" y="0"/>
                  </a:lnTo>
                  <a:cubicBezTo>
                    <a:pt x="797604" y="0"/>
                    <a:pt x="812800" y="15196"/>
                    <a:pt x="812800" y="33940"/>
                  </a:cubicBezTo>
                  <a:lnTo>
                    <a:pt x="812800" y="778860"/>
                  </a:lnTo>
                  <a:cubicBezTo>
                    <a:pt x="812800" y="797604"/>
                    <a:pt x="797604" y="812800"/>
                    <a:pt x="778860" y="812800"/>
                  </a:cubicBezTo>
                  <a:lnTo>
                    <a:pt x="33940" y="812800"/>
                  </a:lnTo>
                  <a:cubicBezTo>
                    <a:pt x="15196" y="812800"/>
                    <a:pt x="0" y="797604"/>
                    <a:pt x="0" y="778860"/>
                  </a:cubicBezTo>
                  <a:lnTo>
                    <a:pt x="0" y="33940"/>
                  </a:lnTo>
                  <a:cubicBezTo>
                    <a:pt x="0" y="15196"/>
                    <a:pt x="15196" y="0"/>
                    <a:pt x="33940" y="0"/>
                  </a:cubicBezTo>
                  <a:close/>
                </a:path>
              </a:pathLst>
            </a:custGeom>
            <a:blipFill>
              <a:blip r:embed="rId2"/>
              <a:stretch>
                <a:fillRect l="0" t="0" r="0" b="0"/>
              </a:stretch>
            </a:blipFill>
          </p:spPr>
        </p:sp>
      </p:grpSp>
      <p:grpSp>
        <p:nvGrpSpPr>
          <p:cNvPr name="Group 10" id="10"/>
          <p:cNvGrpSpPr/>
          <p:nvPr/>
        </p:nvGrpSpPr>
        <p:grpSpPr>
          <a:xfrm rot="0">
            <a:off x="10084792" y="4011930"/>
            <a:ext cx="5246370" cy="5246370"/>
            <a:chOff x="0" y="0"/>
            <a:chExt cx="812800" cy="812800"/>
          </a:xfrm>
        </p:grpSpPr>
        <p:sp>
          <p:nvSpPr>
            <p:cNvPr name="Freeform 11" id="11"/>
            <p:cNvSpPr/>
            <p:nvPr/>
          </p:nvSpPr>
          <p:spPr>
            <a:xfrm flipH="false" flipV="false" rot="0">
              <a:off x="0" y="0"/>
              <a:ext cx="812800" cy="812800"/>
            </a:xfrm>
            <a:custGeom>
              <a:avLst/>
              <a:gdLst/>
              <a:ahLst/>
              <a:cxnLst/>
              <a:rect r="r" b="b" t="t" l="l"/>
              <a:pathLst>
                <a:path h="812800" w="812800">
                  <a:moveTo>
                    <a:pt x="33940" y="0"/>
                  </a:moveTo>
                  <a:lnTo>
                    <a:pt x="778860" y="0"/>
                  </a:lnTo>
                  <a:cubicBezTo>
                    <a:pt x="797604" y="0"/>
                    <a:pt x="812800" y="15196"/>
                    <a:pt x="812800" y="33940"/>
                  </a:cubicBezTo>
                  <a:lnTo>
                    <a:pt x="812800" y="778860"/>
                  </a:lnTo>
                  <a:cubicBezTo>
                    <a:pt x="812800" y="797604"/>
                    <a:pt x="797604" y="812800"/>
                    <a:pt x="778860" y="812800"/>
                  </a:cubicBezTo>
                  <a:lnTo>
                    <a:pt x="33940" y="812800"/>
                  </a:lnTo>
                  <a:cubicBezTo>
                    <a:pt x="15196" y="812800"/>
                    <a:pt x="0" y="797604"/>
                    <a:pt x="0" y="778860"/>
                  </a:cubicBezTo>
                  <a:lnTo>
                    <a:pt x="0" y="33940"/>
                  </a:lnTo>
                  <a:cubicBezTo>
                    <a:pt x="0" y="15196"/>
                    <a:pt x="15196" y="0"/>
                    <a:pt x="33940" y="0"/>
                  </a:cubicBezTo>
                  <a:close/>
                </a:path>
              </a:pathLst>
            </a:custGeom>
            <a:blipFill>
              <a:blip r:embed="rId3"/>
              <a:stretch>
                <a:fillRect l="0" t="0" r="0" b="0"/>
              </a:stretch>
            </a:blipFill>
          </p:spPr>
        </p:sp>
      </p:grpSp>
      <p:sp>
        <p:nvSpPr>
          <p:cNvPr name="TextBox 12" id="12"/>
          <p:cNvSpPr txBox="true"/>
          <p:nvPr/>
        </p:nvSpPr>
        <p:spPr>
          <a:xfrm rot="0">
            <a:off x="1881585" y="2235852"/>
            <a:ext cx="16406415" cy="953770"/>
          </a:xfrm>
          <a:prstGeom prst="rect">
            <a:avLst/>
          </a:prstGeom>
        </p:spPr>
        <p:txBody>
          <a:bodyPr anchor="t" rtlCol="false" tIns="0" lIns="0" bIns="0" rIns="0">
            <a:spAutoFit/>
          </a:bodyPr>
          <a:lstStyle/>
          <a:p>
            <a:pPr algn="l">
              <a:lnSpc>
                <a:spcPts val="6890"/>
              </a:lnSpc>
            </a:pPr>
            <a:r>
              <a:rPr lang="en-US" sz="6500" b="true">
                <a:solidFill>
                  <a:srgbClr val="0C8EB6"/>
                </a:solidFill>
                <a:latin typeface="Poppins Bold"/>
                <a:ea typeface="Poppins Bold"/>
                <a:cs typeface="Poppins Bold"/>
                <a:sym typeface="Poppins Bold"/>
              </a:rPr>
              <a:t>Arbeiten der Organisation</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313657" y="1989015"/>
            <a:ext cx="15682573" cy="7007962"/>
            <a:chOff x="0" y="0"/>
            <a:chExt cx="4130390" cy="1845718"/>
          </a:xfrm>
        </p:grpSpPr>
        <p:sp>
          <p:nvSpPr>
            <p:cNvPr name="Freeform 3" id="3"/>
            <p:cNvSpPr/>
            <p:nvPr/>
          </p:nvSpPr>
          <p:spPr>
            <a:xfrm flipH="false" flipV="false" rot="0">
              <a:off x="0" y="0"/>
              <a:ext cx="4130389" cy="1845719"/>
            </a:xfrm>
            <a:custGeom>
              <a:avLst/>
              <a:gdLst/>
              <a:ahLst/>
              <a:cxnLst/>
              <a:rect r="r" b="b" t="t" l="l"/>
              <a:pathLst>
                <a:path h="1845719" w="4130389">
                  <a:moveTo>
                    <a:pt x="49366" y="0"/>
                  </a:moveTo>
                  <a:lnTo>
                    <a:pt x="4081023" y="0"/>
                  </a:lnTo>
                  <a:cubicBezTo>
                    <a:pt x="4108287" y="0"/>
                    <a:pt x="4130389" y="22102"/>
                    <a:pt x="4130389" y="49366"/>
                  </a:cubicBezTo>
                  <a:lnTo>
                    <a:pt x="4130389" y="1796352"/>
                  </a:lnTo>
                  <a:cubicBezTo>
                    <a:pt x="4130389" y="1809445"/>
                    <a:pt x="4125188" y="1822001"/>
                    <a:pt x="4115930" y="1831260"/>
                  </a:cubicBezTo>
                  <a:cubicBezTo>
                    <a:pt x="4106672" y="1840518"/>
                    <a:pt x="4094116" y="1845719"/>
                    <a:pt x="4081023" y="1845719"/>
                  </a:cubicBezTo>
                  <a:lnTo>
                    <a:pt x="49366" y="1845719"/>
                  </a:lnTo>
                  <a:cubicBezTo>
                    <a:pt x="36274" y="1845719"/>
                    <a:pt x="23717" y="1840518"/>
                    <a:pt x="14459" y="1831260"/>
                  </a:cubicBezTo>
                  <a:cubicBezTo>
                    <a:pt x="5201" y="1822001"/>
                    <a:pt x="0" y="1809445"/>
                    <a:pt x="0" y="1796352"/>
                  </a:cubicBezTo>
                  <a:lnTo>
                    <a:pt x="0" y="49366"/>
                  </a:lnTo>
                  <a:cubicBezTo>
                    <a:pt x="0" y="36274"/>
                    <a:pt x="5201" y="23717"/>
                    <a:pt x="14459" y="14459"/>
                  </a:cubicBezTo>
                  <a:cubicBezTo>
                    <a:pt x="23717" y="5201"/>
                    <a:pt x="36274" y="0"/>
                    <a:pt x="49366" y="0"/>
                  </a:cubicBezTo>
                  <a:close/>
                </a:path>
              </a:pathLst>
            </a:custGeom>
            <a:gradFill rotWithShape="true">
              <a:gsLst>
                <a:gs pos="0">
                  <a:srgbClr val="0589C2">
                    <a:alpha val="100000"/>
                  </a:srgbClr>
                </a:gs>
                <a:gs pos="50000">
                  <a:srgbClr val="3ABDD4">
                    <a:alpha val="100000"/>
                  </a:srgbClr>
                </a:gs>
                <a:gs pos="100000">
                  <a:srgbClr val="93EFFF">
                    <a:alpha val="100000"/>
                  </a:srgbClr>
                </a:gs>
              </a:gsLst>
              <a:path path="circle">
                <a:fillToRect l="0" r="100000" t="0" b="100000"/>
              </a:path>
              <a:tileRect r="0" l="-100000" b="0" t="-100000"/>
            </a:gradFill>
          </p:spPr>
        </p:sp>
        <p:sp>
          <p:nvSpPr>
            <p:cNvPr name="TextBox 4" id="4"/>
            <p:cNvSpPr txBox="true"/>
            <p:nvPr/>
          </p:nvSpPr>
          <p:spPr>
            <a:xfrm>
              <a:off x="0" y="-38100"/>
              <a:ext cx="4130390" cy="1883818"/>
            </a:xfrm>
            <a:prstGeom prst="rect">
              <a:avLst/>
            </a:prstGeom>
          </p:spPr>
          <p:txBody>
            <a:bodyPr anchor="ctr" rtlCol="false" tIns="50800" lIns="50800" bIns="50800" rIns="50800"/>
            <a:lstStyle/>
            <a:p>
              <a:pPr algn="ctr">
                <a:lnSpc>
                  <a:spcPts val="2659"/>
                </a:lnSpc>
              </a:pPr>
            </a:p>
          </p:txBody>
        </p:sp>
      </p:grpSp>
      <p:grpSp>
        <p:nvGrpSpPr>
          <p:cNvPr name="Group 5" id="5"/>
          <p:cNvGrpSpPr/>
          <p:nvPr/>
        </p:nvGrpSpPr>
        <p:grpSpPr>
          <a:xfrm rot="-10800000">
            <a:off x="1833817" y="3191230"/>
            <a:ext cx="409785" cy="2753703"/>
            <a:chOff x="0" y="0"/>
            <a:chExt cx="86698" cy="582602"/>
          </a:xfrm>
        </p:grpSpPr>
        <p:sp>
          <p:nvSpPr>
            <p:cNvPr name="Freeform 6" id="6"/>
            <p:cNvSpPr/>
            <p:nvPr/>
          </p:nvSpPr>
          <p:spPr>
            <a:xfrm flipH="false" flipV="false" rot="0">
              <a:off x="0" y="0"/>
              <a:ext cx="86698" cy="582602"/>
            </a:xfrm>
            <a:custGeom>
              <a:avLst/>
              <a:gdLst/>
              <a:ahLst/>
              <a:cxnLst/>
              <a:rect r="r" b="b" t="t" l="l"/>
              <a:pathLst>
                <a:path h="582602" w="86698">
                  <a:moveTo>
                    <a:pt x="43349" y="0"/>
                  </a:moveTo>
                  <a:lnTo>
                    <a:pt x="43349" y="0"/>
                  </a:lnTo>
                  <a:cubicBezTo>
                    <a:pt x="67290" y="0"/>
                    <a:pt x="86698" y="19408"/>
                    <a:pt x="86698" y="43349"/>
                  </a:cubicBezTo>
                  <a:lnTo>
                    <a:pt x="86698" y="539253"/>
                  </a:lnTo>
                  <a:cubicBezTo>
                    <a:pt x="86698" y="550750"/>
                    <a:pt x="82131" y="561776"/>
                    <a:pt x="74002" y="569905"/>
                  </a:cubicBezTo>
                  <a:cubicBezTo>
                    <a:pt x="65872" y="578035"/>
                    <a:pt x="54846" y="582602"/>
                    <a:pt x="43349" y="582602"/>
                  </a:cubicBezTo>
                  <a:lnTo>
                    <a:pt x="43349" y="582602"/>
                  </a:lnTo>
                  <a:cubicBezTo>
                    <a:pt x="31852" y="582602"/>
                    <a:pt x="20826" y="578035"/>
                    <a:pt x="12697" y="569905"/>
                  </a:cubicBezTo>
                  <a:cubicBezTo>
                    <a:pt x="4567" y="561776"/>
                    <a:pt x="0" y="550750"/>
                    <a:pt x="0" y="539253"/>
                  </a:cubicBezTo>
                  <a:lnTo>
                    <a:pt x="0" y="43349"/>
                  </a:lnTo>
                  <a:cubicBezTo>
                    <a:pt x="0" y="31852"/>
                    <a:pt x="4567" y="20826"/>
                    <a:pt x="12697" y="12697"/>
                  </a:cubicBezTo>
                  <a:cubicBezTo>
                    <a:pt x="20826" y="4567"/>
                    <a:pt x="31852" y="0"/>
                    <a:pt x="43349" y="0"/>
                  </a:cubicBezTo>
                  <a:close/>
                </a:path>
              </a:pathLst>
            </a:custGeom>
            <a:gradFill rotWithShape="true">
              <a:gsLst>
                <a:gs pos="0">
                  <a:srgbClr val="0589C2">
                    <a:alpha val="100000"/>
                  </a:srgbClr>
                </a:gs>
                <a:gs pos="50000">
                  <a:srgbClr val="3ABDD4">
                    <a:alpha val="100000"/>
                  </a:srgbClr>
                </a:gs>
                <a:gs pos="100000">
                  <a:srgbClr val="93EFFF">
                    <a:alpha val="100000"/>
                  </a:srgbClr>
                </a:gs>
              </a:gsLst>
              <a:path path="circle">
                <a:fillToRect l="0" r="100000" t="0" b="100000"/>
              </a:path>
              <a:tileRect r="0" l="-100000" b="0" t="-100000"/>
            </a:gradFill>
          </p:spPr>
        </p:sp>
        <p:sp>
          <p:nvSpPr>
            <p:cNvPr name="TextBox 7" id="7"/>
            <p:cNvSpPr txBox="true"/>
            <p:nvPr/>
          </p:nvSpPr>
          <p:spPr>
            <a:xfrm>
              <a:off x="0" y="-38100"/>
              <a:ext cx="86698" cy="620702"/>
            </a:xfrm>
            <a:prstGeom prst="rect">
              <a:avLst/>
            </a:prstGeom>
          </p:spPr>
          <p:txBody>
            <a:bodyPr anchor="ctr" rtlCol="false" tIns="50800" lIns="50800" bIns="50800" rIns="50800"/>
            <a:lstStyle/>
            <a:p>
              <a:pPr algn="ctr">
                <a:lnSpc>
                  <a:spcPts val="2659"/>
                </a:lnSpc>
              </a:pPr>
            </a:p>
          </p:txBody>
        </p:sp>
      </p:grpSp>
      <p:grpSp>
        <p:nvGrpSpPr>
          <p:cNvPr name="Group 8" id="8"/>
          <p:cNvGrpSpPr/>
          <p:nvPr/>
        </p:nvGrpSpPr>
        <p:grpSpPr>
          <a:xfrm rot="0">
            <a:off x="11325603" y="2633147"/>
            <a:ext cx="5369184" cy="5817203"/>
            <a:chOff x="0" y="0"/>
            <a:chExt cx="609922" cy="660816"/>
          </a:xfrm>
        </p:grpSpPr>
        <p:sp>
          <p:nvSpPr>
            <p:cNvPr name="Freeform 9" id="9"/>
            <p:cNvSpPr/>
            <p:nvPr/>
          </p:nvSpPr>
          <p:spPr>
            <a:xfrm flipH="false" flipV="false" rot="0">
              <a:off x="0" y="0"/>
              <a:ext cx="609922" cy="660816"/>
            </a:xfrm>
            <a:custGeom>
              <a:avLst/>
              <a:gdLst/>
              <a:ahLst/>
              <a:cxnLst/>
              <a:rect r="r" b="b" t="t" l="l"/>
              <a:pathLst>
                <a:path h="660816" w="609922">
                  <a:moveTo>
                    <a:pt x="113911" y="0"/>
                  </a:moveTo>
                  <a:lnTo>
                    <a:pt x="496011" y="0"/>
                  </a:lnTo>
                  <a:cubicBezTo>
                    <a:pt x="526222" y="0"/>
                    <a:pt x="555196" y="12001"/>
                    <a:pt x="576558" y="33364"/>
                  </a:cubicBezTo>
                  <a:cubicBezTo>
                    <a:pt x="597921" y="54726"/>
                    <a:pt x="609922" y="83700"/>
                    <a:pt x="609922" y="113911"/>
                  </a:cubicBezTo>
                  <a:lnTo>
                    <a:pt x="609922" y="546904"/>
                  </a:lnTo>
                  <a:cubicBezTo>
                    <a:pt x="609922" y="609816"/>
                    <a:pt x="558922" y="660816"/>
                    <a:pt x="496011" y="660816"/>
                  </a:cubicBezTo>
                  <a:lnTo>
                    <a:pt x="113911" y="660816"/>
                  </a:lnTo>
                  <a:cubicBezTo>
                    <a:pt x="83700" y="660816"/>
                    <a:pt x="54726" y="648815"/>
                    <a:pt x="33364" y="627452"/>
                  </a:cubicBezTo>
                  <a:cubicBezTo>
                    <a:pt x="12001" y="606089"/>
                    <a:pt x="0" y="577116"/>
                    <a:pt x="0" y="546904"/>
                  </a:cubicBezTo>
                  <a:lnTo>
                    <a:pt x="0" y="113911"/>
                  </a:lnTo>
                  <a:cubicBezTo>
                    <a:pt x="0" y="83700"/>
                    <a:pt x="12001" y="54726"/>
                    <a:pt x="33364" y="33364"/>
                  </a:cubicBezTo>
                  <a:cubicBezTo>
                    <a:pt x="54726" y="12001"/>
                    <a:pt x="83700" y="0"/>
                    <a:pt x="113911" y="0"/>
                  </a:cubicBezTo>
                  <a:close/>
                </a:path>
              </a:pathLst>
            </a:custGeom>
            <a:blipFill>
              <a:blip r:embed="rId2"/>
              <a:stretch>
                <a:fillRect l="-22229" t="0" r="-22229" b="0"/>
              </a:stretch>
            </a:blipFill>
          </p:spPr>
        </p:sp>
      </p:grpSp>
      <p:sp>
        <p:nvSpPr>
          <p:cNvPr name="TextBox 10" id="10"/>
          <p:cNvSpPr txBox="true"/>
          <p:nvPr/>
        </p:nvSpPr>
        <p:spPr>
          <a:xfrm rot="0">
            <a:off x="2725879" y="3210280"/>
            <a:ext cx="8599724" cy="3681476"/>
          </a:xfrm>
          <a:prstGeom prst="rect">
            <a:avLst/>
          </a:prstGeom>
        </p:spPr>
        <p:txBody>
          <a:bodyPr anchor="t" rtlCol="false" tIns="0" lIns="0" bIns="0" rIns="0">
            <a:spAutoFit/>
          </a:bodyPr>
          <a:lstStyle/>
          <a:p>
            <a:pPr algn="l">
              <a:lnSpc>
                <a:spcPts val="7101"/>
              </a:lnSpc>
            </a:pPr>
            <a:r>
              <a:rPr lang="en-US" sz="6699" b="true">
                <a:solidFill>
                  <a:srgbClr val="FFFFFF"/>
                </a:solidFill>
                <a:latin typeface="Poppins Bold"/>
                <a:ea typeface="Poppins Bold"/>
                <a:cs typeface="Poppins Bold"/>
                <a:sym typeface="Poppins Bold"/>
              </a:rPr>
              <a:t>Einsatz des Ortes für das Nachhaltigkeitsziel </a:t>
            </a:r>
          </a:p>
        </p:txBody>
      </p:sp>
      <p:sp>
        <p:nvSpPr>
          <p:cNvPr name="TextBox 11" id="11"/>
          <p:cNvSpPr txBox="true"/>
          <p:nvPr/>
        </p:nvSpPr>
        <p:spPr>
          <a:xfrm rot="0">
            <a:off x="2611201" y="5878258"/>
            <a:ext cx="7995256" cy="2743835"/>
          </a:xfrm>
          <a:prstGeom prst="rect">
            <a:avLst/>
          </a:prstGeom>
        </p:spPr>
        <p:txBody>
          <a:bodyPr anchor="t" rtlCol="false" tIns="0" lIns="0" bIns="0" rIns="0">
            <a:spAutoFit/>
          </a:bodyPr>
          <a:lstStyle/>
          <a:p>
            <a:pPr algn="l">
              <a:lnSpc>
                <a:spcPts val="3640"/>
              </a:lnSpc>
            </a:pPr>
          </a:p>
          <a:p>
            <a:pPr algn="l">
              <a:lnSpc>
                <a:spcPts val="3640"/>
              </a:lnSpc>
              <a:spcBef>
                <a:spcPct val="0"/>
              </a:spcBef>
            </a:pPr>
            <a:r>
              <a:rPr lang="en-US" sz="2600">
                <a:solidFill>
                  <a:srgbClr val="FFFFFF"/>
                </a:solidFill>
                <a:latin typeface="Arimo"/>
                <a:ea typeface="Arimo"/>
                <a:cs typeface="Arimo"/>
                <a:sym typeface="Arimo"/>
              </a:rPr>
              <a:t>Pivdenna Palianytsia trägt maßgeblich zur Förderung dieses Nachhaltigkeitsziels bei. Durch die direkte Unterstützung der Verteidigungskräfte trägt sie zur Stabilisierung der betroffenen Gebiete bei und hilft den</a:t>
            </a:r>
            <a:r>
              <a:rPr lang="en-US" sz="2600">
                <a:solidFill>
                  <a:srgbClr val="FFFFFF"/>
                </a:solidFill>
                <a:latin typeface="Arimo"/>
                <a:ea typeface="Arimo"/>
                <a:cs typeface="Arimo"/>
                <a:sym typeface="Arimo"/>
              </a:rPr>
              <a:t> Menschen, ihre Freiheit und Rechte zu verteidigen.</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241283" y="7274338"/>
            <a:ext cx="16736175" cy="4188615"/>
            <a:chOff x="0" y="0"/>
            <a:chExt cx="4407882" cy="1103174"/>
          </a:xfrm>
        </p:grpSpPr>
        <p:sp>
          <p:nvSpPr>
            <p:cNvPr name="Freeform 3" id="3"/>
            <p:cNvSpPr/>
            <p:nvPr/>
          </p:nvSpPr>
          <p:spPr>
            <a:xfrm flipH="false" flipV="false" rot="0">
              <a:off x="0" y="0"/>
              <a:ext cx="4407882" cy="1103174"/>
            </a:xfrm>
            <a:custGeom>
              <a:avLst/>
              <a:gdLst/>
              <a:ahLst/>
              <a:cxnLst/>
              <a:rect r="r" b="b" t="t" l="l"/>
              <a:pathLst>
                <a:path h="1103174" w="4407882">
                  <a:moveTo>
                    <a:pt x="46259" y="0"/>
                  </a:moveTo>
                  <a:lnTo>
                    <a:pt x="4361623" y="0"/>
                  </a:lnTo>
                  <a:cubicBezTo>
                    <a:pt x="4373892" y="0"/>
                    <a:pt x="4385658" y="4874"/>
                    <a:pt x="4394333" y="13549"/>
                  </a:cubicBezTo>
                  <a:cubicBezTo>
                    <a:pt x="4403008" y="22224"/>
                    <a:pt x="4407882" y="33990"/>
                    <a:pt x="4407882" y="46259"/>
                  </a:cubicBezTo>
                  <a:lnTo>
                    <a:pt x="4407882" y="1056916"/>
                  </a:lnTo>
                  <a:cubicBezTo>
                    <a:pt x="4407882" y="1082464"/>
                    <a:pt x="4387171" y="1103174"/>
                    <a:pt x="4361623" y="1103174"/>
                  </a:cubicBezTo>
                  <a:lnTo>
                    <a:pt x="46259" y="1103174"/>
                  </a:lnTo>
                  <a:cubicBezTo>
                    <a:pt x="20711" y="1103174"/>
                    <a:pt x="0" y="1082464"/>
                    <a:pt x="0" y="1056916"/>
                  </a:cubicBezTo>
                  <a:lnTo>
                    <a:pt x="0" y="46259"/>
                  </a:lnTo>
                  <a:cubicBezTo>
                    <a:pt x="0" y="20711"/>
                    <a:pt x="20711" y="0"/>
                    <a:pt x="46259" y="0"/>
                  </a:cubicBezTo>
                  <a:close/>
                </a:path>
              </a:pathLst>
            </a:custGeom>
            <a:gradFill rotWithShape="true">
              <a:gsLst>
                <a:gs pos="0">
                  <a:srgbClr val="0589C2">
                    <a:alpha val="100000"/>
                  </a:srgbClr>
                </a:gs>
                <a:gs pos="50000">
                  <a:srgbClr val="3ABDD4">
                    <a:alpha val="100000"/>
                  </a:srgbClr>
                </a:gs>
                <a:gs pos="100000">
                  <a:srgbClr val="93EFFF">
                    <a:alpha val="100000"/>
                  </a:srgbClr>
                </a:gs>
              </a:gsLst>
              <a:path path="circle">
                <a:fillToRect l="0" r="100000" t="0" b="100000"/>
              </a:path>
              <a:tileRect r="0" l="-100000" b="0" t="-100000"/>
            </a:gradFill>
          </p:spPr>
        </p:sp>
        <p:sp>
          <p:nvSpPr>
            <p:cNvPr name="TextBox 4" id="4"/>
            <p:cNvSpPr txBox="true"/>
            <p:nvPr/>
          </p:nvSpPr>
          <p:spPr>
            <a:xfrm>
              <a:off x="0" y="-38100"/>
              <a:ext cx="4407882" cy="1141274"/>
            </a:xfrm>
            <a:prstGeom prst="rect">
              <a:avLst/>
            </a:prstGeom>
          </p:spPr>
          <p:txBody>
            <a:bodyPr anchor="ctr" rtlCol="false" tIns="50800" lIns="50800" bIns="50800" rIns="50800"/>
            <a:lstStyle/>
            <a:p>
              <a:pPr algn="ctr">
                <a:lnSpc>
                  <a:spcPts val="2659"/>
                </a:lnSpc>
              </a:pPr>
            </a:p>
          </p:txBody>
        </p:sp>
      </p:grpSp>
      <p:grpSp>
        <p:nvGrpSpPr>
          <p:cNvPr name="Group 5" id="5"/>
          <p:cNvGrpSpPr/>
          <p:nvPr/>
        </p:nvGrpSpPr>
        <p:grpSpPr>
          <a:xfrm rot="-10800000">
            <a:off x="1650521" y="2156644"/>
            <a:ext cx="313971" cy="2207199"/>
            <a:chOff x="0" y="0"/>
            <a:chExt cx="70998" cy="499112"/>
          </a:xfrm>
        </p:grpSpPr>
        <p:sp>
          <p:nvSpPr>
            <p:cNvPr name="Freeform 6" id="6"/>
            <p:cNvSpPr/>
            <p:nvPr/>
          </p:nvSpPr>
          <p:spPr>
            <a:xfrm flipH="false" flipV="false" rot="0">
              <a:off x="0" y="0"/>
              <a:ext cx="70998" cy="499112"/>
            </a:xfrm>
            <a:custGeom>
              <a:avLst/>
              <a:gdLst/>
              <a:ahLst/>
              <a:cxnLst/>
              <a:rect r="r" b="b" t="t" l="l"/>
              <a:pathLst>
                <a:path h="499112" w="70998">
                  <a:moveTo>
                    <a:pt x="35499" y="0"/>
                  </a:moveTo>
                  <a:lnTo>
                    <a:pt x="35499" y="0"/>
                  </a:lnTo>
                  <a:cubicBezTo>
                    <a:pt x="55105" y="0"/>
                    <a:pt x="70998" y="15893"/>
                    <a:pt x="70998" y="35499"/>
                  </a:cubicBezTo>
                  <a:lnTo>
                    <a:pt x="70998" y="463613"/>
                  </a:lnTo>
                  <a:cubicBezTo>
                    <a:pt x="70998" y="483219"/>
                    <a:pt x="55105" y="499112"/>
                    <a:pt x="35499" y="499112"/>
                  </a:cubicBezTo>
                  <a:lnTo>
                    <a:pt x="35499" y="499112"/>
                  </a:lnTo>
                  <a:cubicBezTo>
                    <a:pt x="15893" y="499112"/>
                    <a:pt x="0" y="483219"/>
                    <a:pt x="0" y="463613"/>
                  </a:cubicBezTo>
                  <a:lnTo>
                    <a:pt x="0" y="35499"/>
                  </a:lnTo>
                  <a:cubicBezTo>
                    <a:pt x="0" y="15893"/>
                    <a:pt x="15893" y="0"/>
                    <a:pt x="35499" y="0"/>
                  </a:cubicBezTo>
                  <a:close/>
                </a:path>
              </a:pathLst>
            </a:custGeom>
            <a:gradFill rotWithShape="true">
              <a:gsLst>
                <a:gs pos="0">
                  <a:srgbClr val="0589C2">
                    <a:alpha val="100000"/>
                  </a:srgbClr>
                </a:gs>
                <a:gs pos="50000">
                  <a:srgbClr val="3ABDD4">
                    <a:alpha val="100000"/>
                  </a:srgbClr>
                </a:gs>
                <a:gs pos="100000">
                  <a:srgbClr val="93EFFF">
                    <a:alpha val="100000"/>
                  </a:srgbClr>
                </a:gs>
              </a:gsLst>
              <a:path path="circle">
                <a:fillToRect l="0" r="100000" t="0" b="100000"/>
              </a:path>
              <a:tileRect r="0" l="-100000" b="0" t="-100000"/>
            </a:gradFill>
          </p:spPr>
        </p:sp>
        <p:sp>
          <p:nvSpPr>
            <p:cNvPr name="TextBox 7" id="7"/>
            <p:cNvSpPr txBox="true"/>
            <p:nvPr/>
          </p:nvSpPr>
          <p:spPr>
            <a:xfrm>
              <a:off x="0" y="-38100"/>
              <a:ext cx="70998" cy="537212"/>
            </a:xfrm>
            <a:prstGeom prst="rect">
              <a:avLst/>
            </a:prstGeom>
          </p:spPr>
          <p:txBody>
            <a:bodyPr anchor="ctr" rtlCol="false" tIns="50800" lIns="50800" bIns="50800" rIns="50800"/>
            <a:lstStyle/>
            <a:p>
              <a:pPr algn="ctr">
                <a:lnSpc>
                  <a:spcPts val="2659"/>
                </a:lnSpc>
              </a:pPr>
            </a:p>
          </p:txBody>
        </p:sp>
      </p:grpSp>
      <p:grpSp>
        <p:nvGrpSpPr>
          <p:cNvPr name="Group 8" id="8"/>
          <p:cNvGrpSpPr/>
          <p:nvPr/>
        </p:nvGrpSpPr>
        <p:grpSpPr>
          <a:xfrm rot="0">
            <a:off x="11131620" y="2194191"/>
            <a:ext cx="8258095" cy="6192606"/>
            <a:chOff x="0" y="0"/>
            <a:chExt cx="841286" cy="630866"/>
          </a:xfrm>
        </p:grpSpPr>
        <p:sp>
          <p:nvSpPr>
            <p:cNvPr name="Freeform 9" id="9"/>
            <p:cNvSpPr/>
            <p:nvPr/>
          </p:nvSpPr>
          <p:spPr>
            <a:xfrm flipH="false" flipV="false" rot="0">
              <a:off x="0" y="0"/>
              <a:ext cx="841286" cy="630866"/>
            </a:xfrm>
            <a:custGeom>
              <a:avLst/>
              <a:gdLst/>
              <a:ahLst/>
              <a:cxnLst/>
              <a:rect r="r" b="b" t="t" l="l"/>
              <a:pathLst>
                <a:path h="630866" w="841286">
                  <a:moveTo>
                    <a:pt x="74062" y="0"/>
                  </a:moveTo>
                  <a:lnTo>
                    <a:pt x="767224" y="0"/>
                  </a:lnTo>
                  <a:cubicBezTo>
                    <a:pt x="786866" y="0"/>
                    <a:pt x="805704" y="7803"/>
                    <a:pt x="819594" y="21692"/>
                  </a:cubicBezTo>
                  <a:cubicBezTo>
                    <a:pt x="833483" y="35582"/>
                    <a:pt x="841286" y="54420"/>
                    <a:pt x="841286" y="74062"/>
                  </a:cubicBezTo>
                  <a:lnTo>
                    <a:pt x="841286" y="556804"/>
                  </a:lnTo>
                  <a:cubicBezTo>
                    <a:pt x="841286" y="576447"/>
                    <a:pt x="833483" y="595284"/>
                    <a:pt x="819594" y="609174"/>
                  </a:cubicBezTo>
                  <a:cubicBezTo>
                    <a:pt x="805704" y="623063"/>
                    <a:pt x="786866" y="630866"/>
                    <a:pt x="767224" y="630866"/>
                  </a:cubicBezTo>
                  <a:lnTo>
                    <a:pt x="74062" y="630866"/>
                  </a:lnTo>
                  <a:cubicBezTo>
                    <a:pt x="33159" y="630866"/>
                    <a:pt x="0" y="597707"/>
                    <a:pt x="0" y="556804"/>
                  </a:cubicBezTo>
                  <a:lnTo>
                    <a:pt x="0" y="74062"/>
                  </a:lnTo>
                  <a:cubicBezTo>
                    <a:pt x="0" y="54420"/>
                    <a:pt x="7803" y="35582"/>
                    <a:pt x="21692" y="21692"/>
                  </a:cubicBezTo>
                  <a:cubicBezTo>
                    <a:pt x="35582" y="7803"/>
                    <a:pt x="54420" y="0"/>
                    <a:pt x="74062" y="0"/>
                  </a:cubicBezTo>
                  <a:close/>
                </a:path>
              </a:pathLst>
            </a:custGeom>
            <a:blipFill>
              <a:blip r:embed="rId2"/>
              <a:stretch>
                <a:fillRect l="0" t="-38902" r="0" b="-38902"/>
              </a:stretch>
            </a:blipFill>
          </p:spPr>
        </p:sp>
      </p:grpSp>
      <p:sp>
        <p:nvSpPr>
          <p:cNvPr name="TextBox 10" id="10"/>
          <p:cNvSpPr txBox="true"/>
          <p:nvPr/>
        </p:nvSpPr>
        <p:spPr>
          <a:xfrm rot="0">
            <a:off x="2219106" y="1981010"/>
            <a:ext cx="8304493" cy="2382833"/>
          </a:xfrm>
          <a:prstGeom prst="rect">
            <a:avLst/>
          </a:prstGeom>
        </p:spPr>
        <p:txBody>
          <a:bodyPr anchor="t" rtlCol="false" tIns="0" lIns="0" bIns="0" rIns="0">
            <a:spAutoFit/>
          </a:bodyPr>
          <a:lstStyle/>
          <a:p>
            <a:pPr algn="l">
              <a:lnSpc>
                <a:spcPts val="8976"/>
              </a:lnSpc>
            </a:pPr>
            <a:r>
              <a:rPr lang="en-US" sz="8468" b="true">
                <a:solidFill>
                  <a:srgbClr val="0C8EB6"/>
                </a:solidFill>
                <a:latin typeface="Poppins Bold"/>
                <a:ea typeface="Poppins Bold"/>
                <a:cs typeface="Poppins Bold"/>
                <a:sym typeface="Poppins Bold"/>
              </a:rPr>
              <a:t>Förder und Unterstützer</a:t>
            </a:r>
          </a:p>
        </p:txBody>
      </p:sp>
      <p:sp>
        <p:nvSpPr>
          <p:cNvPr name="TextBox 11" id="11"/>
          <p:cNvSpPr txBox="true"/>
          <p:nvPr/>
        </p:nvSpPr>
        <p:spPr>
          <a:xfrm rot="0">
            <a:off x="1964493" y="4554170"/>
            <a:ext cx="8559106" cy="2491740"/>
          </a:xfrm>
          <a:prstGeom prst="rect">
            <a:avLst/>
          </a:prstGeom>
        </p:spPr>
        <p:txBody>
          <a:bodyPr anchor="t" rtlCol="false" tIns="0" lIns="0" bIns="0" rIns="0">
            <a:spAutoFit/>
          </a:bodyPr>
          <a:lstStyle/>
          <a:p>
            <a:pPr algn="l">
              <a:lnSpc>
                <a:spcPts val="3359"/>
              </a:lnSpc>
              <a:spcBef>
                <a:spcPct val="0"/>
              </a:spcBef>
            </a:pPr>
            <a:r>
              <a:rPr lang="en-US" sz="2400">
                <a:solidFill>
                  <a:srgbClr val="0C8EB6"/>
                </a:solidFill>
                <a:latin typeface="Canva Sans"/>
                <a:ea typeface="Canva Sans"/>
                <a:cs typeface="Canva Sans"/>
                <a:sym typeface="Canva Sans"/>
              </a:rPr>
              <a:t>Die Organisation finanziert sich durch private Spenden von Einzelpersonen und Organisationen, die</a:t>
            </a:r>
            <a:r>
              <a:rPr lang="en-US" sz="2400">
                <a:solidFill>
                  <a:srgbClr val="0C8EB6"/>
                </a:solidFill>
                <a:latin typeface="Canva Sans"/>
                <a:ea typeface="Canva Sans"/>
                <a:cs typeface="Canva Sans"/>
                <a:sym typeface="Canva Sans"/>
              </a:rPr>
              <a:t> sich für die Unterstützung der Ukraine einsetzen. Neben Geldspenden erhält sie auch Sachspenden in Form von medizinischer Ausrüstung, Lebensmitteln und anderen lebensnotwendigen Hilfsgütern.</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241283" y="2240079"/>
            <a:ext cx="10385283" cy="5806841"/>
            <a:chOff x="0" y="0"/>
            <a:chExt cx="2735219" cy="1529374"/>
          </a:xfrm>
        </p:grpSpPr>
        <p:sp>
          <p:nvSpPr>
            <p:cNvPr name="Freeform 3" id="3"/>
            <p:cNvSpPr/>
            <p:nvPr/>
          </p:nvSpPr>
          <p:spPr>
            <a:xfrm flipH="false" flipV="false" rot="0">
              <a:off x="0" y="0"/>
              <a:ext cx="2735219" cy="1529374"/>
            </a:xfrm>
            <a:custGeom>
              <a:avLst/>
              <a:gdLst/>
              <a:ahLst/>
              <a:cxnLst/>
              <a:rect r="r" b="b" t="t" l="l"/>
              <a:pathLst>
                <a:path h="1529374" w="2735219">
                  <a:moveTo>
                    <a:pt x="74547" y="0"/>
                  </a:moveTo>
                  <a:lnTo>
                    <a:pt x="2660672" y="0"/>
                  </a:lnTo>
                  <a:cubicBezTo>
                    <a:pt x="2701843" y="0"/>
                    <a:pt x="2735219" y="33376"/>
                    <a:pt x="2735219" y="74547"/>
                  </a:cubicBezTo>
                  <a:lnTo>
                    <a:pt x="2735219" y="1454827"/>
                  </a:lnTo>
                  <a:cubicBezTo>
                    <a:pt x="2735219" y="1474598"/>
                    <a:pt x="2727365" y="1493559"/>
                    <a:pt x="2713384" y="1507540"/>
                  </a:cubicBezTo>
                  <a:cubicBezTo>
                    <a:pt x="2699404" y="1521520"/>
                    <a:pt x="2680443" y="1529374"/>
                    <a:pt x="2660672" y="1529374"/>
                  </a:cubicBezTo>
                  <a:lnTo>
                    <a:pt x="74547" y="1529374"/>
                  </a:lnTo>
                  <a:cubicBezTo>
                    <a:pt x="33376" y="1529374"/>
                    <a:pt x="0" y="1495998"/>
                    <a:pt x="0" y="1454827"/>
                  </a:cubicBezTo>
                  <a:lnTo>
                    <a:pt x="0" y="74547"/>
                  </a:lnTo>
                  <a:cubicBezTo>
                    <a:pt x="0" y="54776"/>
                    <a:pt x="7854" y="35815"/>
                    <a:pt x="21834" y="21834"/>
                  </a:cubicBezTo>
                  <a:cubicBezTo>
                    <a:pt x="35815" y="7854"/>
                    <a:pt x="54776" y="0"/>
                    <a:pt x="74547" y="0"/>
                  </a:cubicBezTo>
                  <a:close/>
                </a:path>
              </a:pathLst>
            </a:custGeom>
            <a:gradFill rotWithShape="true">
              <a:gsLst>
                <a:gs pos="0">
                  <a:srgbClr val="0589C2">
                    <a:alpha val="100000"/>
                  </a:srgbClr>
                </a:gs>
                <a:gs pos="50000">
                  <a:srgbClr val="3ABDD4">
                    <a:alpha val="100000"/>
                  </a:srgbClr>
                </a:gs>
                <a:gs pos="100000">
                  <a:srgbClr val="93EFFF">
                    <a:alpha val="100000"/>
                  </a:srgbClr>
                </a:gs>
              </a:gsLst>
              <a:path path="circle">
                <a:fillToRect l="0" r="100000" t="0" b="100000"/>
              </a:path>
              <a:tileRect r="0" l="-100000" b="0" t="-100000"/>
            </a:gradFill>
          </p:spPr>
        </p:sp>
        <p:sp>
          <p:nvSpPr>
            <p:cNvPr name="TextBox 4" id="4"/>
            <p:cNvSpPr txBox="true"/>
            <p:nvPr/>
          </p:nvSpPr>
          <p:spPr>
            <a:xfrm>
              <a:off x="0" y="-38100"/>
              <a:ext cx="2735219" cy="1567474"/>
            </a:xfrm>
            <a:prstGeom prst="rect">
              <a:avLst/>
            </a:prstGeom>
          </p:spPr>
          <p:txBody>
            <a:bodyPr anchor="ctr" rtlCol="false" tIns="50800" lIns="50800" bIns="50800" rIns="50800"/>
            <a:lstStyle/>
            <a:p>
              <a:pPr algn="ctr">
                <a:lnSpc>
                  <a:spcPts val="2659"/>
                </a:lnSpc>
              </a:pPr>
            </a:p>
          </p:txBody>
        </p:sp>
      </p:grpSp>
      <p:grpSp>
        <p:nvGrpSpPr>
          <p:cNvPr name="Group 5" id="5"/>
          <p:cNvGrpSpPr/>
          <p:nvPr/>
        </p:nvGrpSpPr>
        <p:grpSpPr>
          <a:xfrm rot="0">
            <a:off x="9825930" y="2240079"/>
            <a:ext cx="8048522" cy="5806841"/>
            <a:chOff x="0" y="0"/>
            <a:chExt cx="909771" cy="656381"/>
          </a:xfrm>
        </p:grpSpPr>
        <p:sp>
          <p:nvSpPr>
            <p:cNvPr name="Freeform 6" id="6"/>
            <p:cNvSpPr/>
            <p:nvPr/>
          </p:nvSpPr>
          <p:spPr>
            <a:xfrm flipH="false" flipV="false" rot="0">
              <a:off x="0" y="0"/>
              <a:ext cx="909771" cy="656381"/>
            </a:xfrm>
            <a:custGeom>
              <a:avLst/>
              <a:gdLst/>
              <a:ahLst/>
              <a:cxnLst/>
              <a:rect r="r" b="b" t="t" l="l"/>
              <a:pathLst>
                <a:path h="656381" w="909771">
                  <a:moveTo>
                    <a:pt x="75991" y="0"/>
                  </a:moveTo>
                  <a:lnTo>
                    <a:pt x="833781" y="0"/>
                  </a:lnTo>
                  <a:cubicBezTo>
                    <a:pt x="853934" y="0"/>
                    <a:pt x="873263" y="8006"/>
                    <a:pt x="887514" y="22257"/>
                  </a:cubicBezTo>
                  <a:cubicBezTo>
                    <a:pt x="901765" y="36508"/>
                    <a:pt x="909771" y="55837"/>
                    <a:pt x="909771" y="75991"/>
                  </a:cubicBezTo>
                  <a:lnTo>
                    <a:pt x="909771" y="580390"/>
                  </a:lnTo>
                  <a:cubicBezTo>
                    <a:pt x="909771" y="622359"/>
                    <a:pt x="875749" y="656381"/>
                    <a:pt x="833781" y="656381"/>
                  </a:cubicBezTo>
                  <a:lnTo>
                    <a:pt x="75991" y="656381"/>
                  </a:lnTo>
                  <a:cubicBezTo>
                    <a:pt x="34022" y="656381"/>
                    <a:pt x="0" y="622359"/>
                    <a:pt x="0" y="580390"/>
                  </a:cubicBezTo>
                  <a:lnTo>
                    <a:pt x="0" y="75991"/>
                  </a:lnTo>
                  <a:cubicBezTo>
                    <a:pt x="0" y="34022"/>
                    <a:pt x="34022" y="0"/>
                    <a:pt x="75991" y="0"/>
                  </a:cubicBezTo>
                  <a:close/>
                </a:path>
              </a:pathLst>
            </a:custGeom>
            <a:blipFill>
              <a:blip r:embed="rId2"/>
              <a:stretch>
                <a:fillRect l="-13989" t="0" r="-13989" b="0"/>
              </a:stretch>
            </a:blipFill>
          </p:spPr>
        </p:sp>
      </p:grpSp>
      <p:grpSp>
        <p:nvGrpSpPr>
          <p:cNvPr name="Group 7" id="7"/>
          <p:cNvGrpSpPr/>
          <p:nvPr/>
        </p:nvGrpSpPr>
        <p:grpSpPr>
          <a:xfrm rot="-10800000">
            <a:off x="617174" y="3257060"/>
            <a:ext cx="411526" cy="3439247"/>
            <a:chOff x="0" y="0"/>
            <a:chExt cx="93058" cy="777714"/>
          </a:xfrm>
        </p:grpSpPr>
        <p:sp>
          <p:nvSpPr>
            <p:cNvPr name="Freeform 8" id="8"/>
            <p:cNvSpPr/>
            <p:nvPr/>
          </p:nvSpPr>
          <p:spPr>
            <a:xfrm flipH="false" flipV="false" rot="0">
              <a:off x="0" y="0"/>
              <a:ext cx="93058" cy="777714"/>
            </a:xfrm>
            <a:custGeom>
              <a:avLst/>
              <a:gdLst/>
              <a:ahLst/>
              <a:cxnLst/>
              <a:rect r="r" b="b" t="t" l="l"/>
              <a:pathLst>
                <a:path h="777714" w="93058">
                  <a:moveTo>
                    <a:pt x="46529" y="0"/>
                  </a:moveTo>
                  <a:lnTo>
                    <a:pt x="46529" y="0"/>
                  </a:lnTo>
                  <a:cubicBezTo>
                    <a:pt x="58869" y="0"/>
                    <a:pt x="70704" y="4902"/>
                    <a:pt x="79430" y="13628"/>
                  </a:cubicBezTo>
                  <a:cubicBezTo>
                    <a:pt x="88156" y="22354"/>
                    <a:pt x="93058" y="34189"/>
                    <a:pt x="93058" y="46529"/>
                  </a:cubicBezTo>
                  <a:lnTo>
                    <a:pt x="93058" y="731185"/>
                  </a:lnTo>
                  <a:cubicBezTo>
                    <a:pt x="93058" y="743525"/>
                    <a:pt x="88156" y="755360"/>
                    <a:pt x="79430" y="764086"/>
                  </a:cubicBezTo>
                  <a:cubicBezTo>
                    <a:pt x="70704" y="772812"/>
                    <a:pt x="58869" y="777714"/>
                    <a:pt x="46529" y="777714"/>
                  </a:cubicBezTo>
                  <a:lnTo>
                    <a:pt x="46529" y="777714"/>
                  </a:lnTo>
                  <a:cubicBezTo>
                    <a:pt x="34189" y="777714"/>
                    <a:pt x="22354" y="772812"/>
                    <a:pt x="13628" y="764086"/>
                  </a:cubicBezTo>
                  <a:cubicBezTo>
                    <a:pt x="4902" y="755360"/>
                    <a:pt x="0" y="743525"/>
                    <a:pt x="0" y="731185"/>
                  </a:cubicBezTo>
                  <a:lnTo>
                    <a:pt x="0" y="46529"/>
                  </a:lnTo>
                  <a:cubicBezTo>
                    <a:pt x="0" y="34189"/>
                    <a:pt x="4902" y="22354"/>
                    <a:pt x="13628" y="13628"/>
                  </a:cubicBezTo>
                  <a:cubicBezTo>
                    <a:pt x="22354" y="4902"/>
                    <a:pt x="34189" y="0"/>
                    <a:pt x="46529" y="0"/>
                  </a:cubicBezTo>
                  <a:close/>
                </a:path>
              </a:pathLst>
            </a:custGeom>
            <a:gradFill rotWithShape="true">
              <a:gsLst>
                <a:gs pos="0">
                  <a:srgbClr val="0589C2">
                    <a:alpha val="100000"/>
                  </a:srgbClr>
                </a:gs>
                <a:gs pos="50000">
                  <a:srgbClr val="3ABDD4">
                    <a:alpha val="100000"/>
                  </a:srgbClr>
                </a:gs>
                <a:gs pos="100000">
                  <a:srgbClr val="93EFFF">
                    <a:alpha val="100000"/>
                  </a:srgbClr>
                </a:gs>
              </a:gsLst>
              <a:path path="circle">
                <a:fillToRect l="0" r="100000" t="0" b="100000"/>
              </a:path>
              <a:tileRect r="0" l="-100000" b="0" t="-100000"/>
            </a:gradFill>
          </p:spPr>
        </p:sp>
        <p:sp>
          <p:nvSpPr>
            <p:cNvPr name="TextBox 9" id="9"/>
            <p:cNvSpPr txBox="true"/>
            <p:nvPr/>
          </p:nvSpPr>
          <p:spPr>
            <a:xfrm>
              <a:off x="0" y="-38100"/>
              <a:ext cx="93058" cy="815814"/>
            </a:xfrm>
            <a:prstGeom prst="rect">
              <a:avLst/>
            </a:prstGeom>
          </p:spPr>
          <p:txBody>
            <a:bodyPr anchor="ctr" rtlCol="false" tIns="50800" lIns="50800" bIns="50800" rIns="50800"/>
            <a:lstStyle/>
            <a:p>
              <a:pPr algn="ctr">
                <a:lnSpc>
                  <a:spcPts val="2659"/>
                </a:lnSpc>
              </a:pPr>
            </a:p>
          </p:txBody>
        </p:sp>
      </p:grpSp>
      <p:sp>
        <p:nvSpPr>
          <p:cNvPr name="TextBox 10" id="10"/>
          <p:cNvSpPr txBox="true"/>
          <p:nvPr/>
        </p:nvSpPr>
        <p:spPr>
          <a:xfrm rot="0">
            <a:off x="1313657" y="3183531"/>
            <a:ext cx="8512273" cy="3614881"/>
          </a:xfrm>
          <a:prstGeom prst="rect">
            <a:avLst/>
          </a:prstGeom>
        </p:spPr>
        <p:txBody>
          <a:bodyPr anchor="t" rtlCol="false" tIns="0" lIns="0" bIns="0" rIns="0">
            <a:spAutoFit/>
          </a:bodyPr>
          <a:lstStyle/>
          <a:p>
            <a:pPr algn="l">
              <a:lnSpc>
                <a:spcPts val="9234"/>
              </a:lnSpc>
            </a:pPr>
            <a:r>
              <a:rPr lang="en-US" sz="8711" b="true">
                <a:solidFill>
                  <a:srgbClr val="FFFFFF"/>
                </a:solidFill>
                <a:latin typeface="Poppins Bold"/>
                <a:ea typeface="Poppins Bold"/>
                <a:cs typeface="Poppins Bold"/>
                <a:sym typeface="Poppins Bold"/>
              </a:rPr>
              <a:t>Eigene Erfahrungen mit dem Ort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DAGjO2wSCkc</dc:identifier>
  <dcterms:modified xsi:type="dcterms:W3CDTF">2011-08-01T06:04:30Z</dcterms:modified>
  <cp:revision>1</cp:revision>
  <dc:title>4. Hochwertige Bildung</dc:title>
</cp:coreProperties>
</file>