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x="18288000" cy="10287000"/>
  <p:notesSz cx="6858000" cy="9144000"/>
  <p:embeddedFontLst>
    <p:embeddedFont>
      <p:font typeface="Montserrat Classic" charset="1" panose="00000500000000000000"/>
      <p:regular r:id="rId24"/>
    </p:embeddedFont>
    <p:embeddedFont>
      <p:font typeface="Bebas Neue Bold" charset="1" panose="020B0606020202050201"/>
      <p:regular r:id="rId25"/>
    </p:embeddedFont>
    <p:embeddedFont>
      <p:font typeface="Montserrat Classic Bold" charset="1" panose="00000800000000000000"/>
      <p:regular r:id="rId26"/>
    </p:embeddedFont>
    <p:embeddedFont>
      <p:font typeface="Montserrat" charset="1" panose="00000500000000000000"/>
      <p:regular r:id="rId27"/>
    </p:embeddedFont>
    <p:embeddedFont>
      <p:font typeface="Canva Sans" charset="1" panose="020B0503030501040103"/>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9.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svg" Type="http://schemas.openxmlformats.org/officeDocument/2006/relationships/image"/><Relationship Id="rId4" Target="../media/image26.png" Type="http://schemas.openxmlformats.org/officeDocument/2006/relationships/image"/><Relationship Id="rId5" Target="../media/image27.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png" Type="http://schemas.openxmlformats.org/officeDocument/2006/relationships/image"/><Relationship Id="rId3" Target="../media/image29.png" Type="http://schemas.openxmlformats.org/officeDocument/2006/relationships/image"/><Relationship Id="rId4" Target="../media/image30.png" Type="http://schemas.openxmlformats.org/officeDocument/2006/relationships/image"/><Relationship Id="rId5" Target="../media/image31.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 Id="rId3" Target="../media/image33.png" Type="http://schemas.openxmlformats.org/officeDocument/2006/relationships/image"/><Relationship Id="rId4" Target="../media/image34.svg" Type="http://schemas.openxmlformats.org/officeDocument/2006/relationships/image"/><Relationship Id="rId5" Target="../media/image30.png" Type="http://schemas.openxmlformats.org/officeDocument/2006/relationships/image"/><Relationship Id="rId6" Target="../media/image31.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37.png" Type="http://schemas.openxmlformats.org/officeDocument/2006/relationships/image"/><Relationship Id="rId4" Target="../media/image38.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png" Type="http://schemas.openxmlformats.org/officeDocument/2006/relationships/image"/><Relationship Id="rId3" Target="../media/image40.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1.png" Type="http://schemas.openxmlformats.org/officeDocument/2006/relationships/image"/><Relationship Id="rId3" Target="../media/image42.svg" Type="http://schemas.openxmlformats.org/officeDocument/2006/relationships/image"/><Relationship Id="rId4" Target="../media/image43.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4.jpeg" Type="http://schemas.openxmlformats.org/officeDocument/2006/relationships/image"/><Relationship Id="rId3" Target="../media/image45.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svg" Type="http://schemas.openxmlformats.org/officeDocument/2006/relationships/image"/><Relationship Id="rId4" Target="../media/image46.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7.gif" Type="http://schemas.openxmlformats.org/officeDocument/2006/relationships/image"/><Relationship Id="rId3" Target="../media/image22.png" Type="http://schemas.openxmlformats.org/officeDocument/2006/relationships/image"/><Relationship Id="rId4" Target="../media/image2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5479F7"/>
        </a:solidFill>
      </p:bgPr>
    </p:bg>
    <p:spTree>
      <p:nvGrpSpPr>
        <p:cNvPr id="1" name=""/>
        <p:cNvGrpSpPr/>
        <p:nvPr/>
      </p:nvGrpSpPr>
      <p:grpSpPr>
        <a:xfrm>
          <a:off x="0" y="0"/>
          <a:ext cx="0" cy="0"/>
          <a:chOff x="0" y="0"/>
          <a:chExt cx="0" cy="0"/>
        </a:xfrm>
      </p:grpSpPr>
      <p:grpSp>
        <p:nvGrpSpPr>
          <p:cNvPr name="Group 2" id="2"/>
          <p:cNvGrpSpPr/>
          <p:nvPr/>
        </p:nvGrpSpPr>
        <p:grpSpPr>
          <a:xfrm rot="0">
            <a:off x="714127" y="683475"/>
            <a:ext cx="16859746" cy="8920050"/>
            <a:chOff x="0" y="0"/>
            <a:chExt cx="4440427" cy="2349314"/>
          </a:xfrm>
        </p:grpSpPr>
        <p:sp>
          <p:nvSpPr>
            <p:cNvPr name="Freeform 3" id="3"/>
            <p:cNvSpPr/>
            <p:nvPr/>
          </p:nvSpPr>
          <p:spPr>
            <a:xfrm flipH="false" flipV="false" rot="0">
              <a:off x="0" y="0"/>
              <a:ext cx="4440427" cy="2349314"/>
            </a:xfrm>
            <a:custGeom>
              <a:avLst/>
              <a:gdLst/>
              <a:ahLst/>
              <a:cxnLst/>
              <a:rect r="r" b="b" t="t" l="l"/>
              <a:pathLst>
                <a:path h="2349314" w="4440427">
                  <a:moveTo>
                    <a:pt x="15613" y="0"/>
                  </a:moveTo>
                  <a:lnTo>
                    <a:pt x="4424814" y="0"/>
                  </a:lnTo>
                  <a:cubicBezTo>
                    <a:pt x="4428955" y="0"/>
                    <a:pt x="4432926" y="1645"/>
                    <a:pt x="4435854" y="4573"/>
                  </a:cubicBezTo>
                  <a:cubicBezTo>
                    <a:pt x="4438782" y="7501"/>
                    <a:pt x="4440427" y="11472"/>
                    <a:pt x="4440427" y="15613"/>
                  </a:cubicBezTo>
                  <a:lnTo>
                    <a:pt x="4440427" y="2333701"/>
                  </a:lnTo>
                  <a:cubicBezTo>
                    <a:pt x="4440427" y="2337842"/>
                    <a:pt x="4438782" y="2341813"/>
                    <a:pt x="4435854" y="2344741"/>
                  </a:cubicBezTo>
                  <a:cubicBezTo>
                    <a:pt x="4432926" y="2347669"/>
                    <a:pt x="4428955" y="2349314"/>
                    <a:pt x="4424814" y="2349314"/>
                  </a:cubicBezTo>
                  <a:lnTo>
                    <a:pt x="15613" y="2349314"/>
                  </a:lnTo>
                  <a:cubicBezTo>
                    <a:pt x="11472" y="2349314"/>
                    <a:pt x="7501" y="2347669"/>
                    <a:pt x="4573" y="2344741"/>
                  </a:cubicBezTo>
                  <a:cubicBezTo>
                    <a:pt x="1645" y="2341813"/>
                    <a:pt x="0" y="2337842"/>
                    <a:pt x="0" y="2333701"/>
                  </a:cubicBezTo>
                  <a:lnTo>
                    <a:pt x="0" y="15613"/>
                  </a:lnTo>
                  <a:cubicBezTo>
                    <a:pt x="0" y="11472"/>
                    <a:pt x="1645" y="7501"/>
                    <a:pt x="4573" y="4573"/>
                  </a:cubicBezTo>
                  <a:cubicBezTo>
                    <a:pt x="7501" y="1645"/>
                    <a:pt x="11472" y="0"/>
                    <a:pt x="15613" y="0"/>
                  </a:cubicBezTo>
                  <a:close/>
                </a:path>
              </a:pathLst>
            </a:custGeom>
            <a:solidFill>
              <a:srgbClr val="FFFFFF"/>
            </a:solidFill>
            <a:ln w="19050" cap="rnd">
              <a:solidFill>
                <a:srgbClr val="000000"/>
              </a:solidFill>
              <a:prstDash val="solid"/>
              <a:round/>
            </a:ln>
          </p:spPr>
        </p:sp>
        <p:sp>
          <p:nvSpPr>
            <p:cNvPr name="TextBox 4" id="4"/>
            <p:cNvSpPr txBox="true"/>
            <p:nvPr/>
          </p:nvSpPr>
          <p:spPr>
            <a:xfrm>
              <a:off x="0" y="-38100"/>
              <a:ext cx="4440427" cy="238741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028700" y="1028700"/>
            <a:ext cx="8415441" cy="8229600"/>
          </a:xfrm>
          <a:custGeom>
            <a:avLst/>
            <a:gdLst/>
            <a:ahLst/>
            <a:cxnLst/>
            <a:rect r="r" b="b" t="t" l="l"/>
            <a:pathLst>
              <a:path h="8229600" w="8415441">
                <a:moveTo>
                  <a:pt x="0" y="0"/>
                </a:moveTo>
                <a:lnTo>
                  <a:pt x="8415441" y="0"/>
                </a:lnTo>
                <a:lnTo>
                  <a:pt x="8415441" y="8229600"/>
                </a:lnTo>
                <a:lnTo>
                  <a:pt x="0" y="82296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4932697" y="8145053"/>
            <a:ext cx="2326603" cy="1116769"/>
          </a:xfrm>
          <a:custGeom>
            <a:avLst/>
            <a:gdLst/>
            <a:ahLst/>
            <a:cxnLst/>
            <a:rect r="r" b="b" t="t" l="l"/>
            <a:pathLst>
              <a:path h="1116769" w="2326603">
                <a:moveTo>
                  <a:pt x="0" y="0"/>
                </a:moveTo>
                <a:lnTo>
                  <a:pt x="2326603" y="0"/>
                </a:lnTo>
                <a:lnTo>
                  <a:pt x="2326603" y="1116769"/>
                </a:lnTo>
                <a:lnTo>
                  <a:pt x="0" y="1116769"/>
                </a:lnTo>
                <a:lnTo>
                  <a:pt x="0" y="0"/>
                </a:lnTo>
                <a:close/>
              </a:path>
            </a:pathLst>
          </a:custGeom>
          <a:blipFill>
            <a:blip r:embed="rId4"/>
            <a:stretch>
              <a:fillRect l="0" t="0" r="0" b="0"/>
            </a:stretch>
          </a:blipFill>
        </p:spPr>
      </p:sp>
      <p:sp>
        <p:nvSpPr>
          <p:cNvPr name="TextBox 7" id="7"/>
          <p:cNvSpPr txBox="true"/>
          <p:nvPr/>
        </p:nvSpPr>
        <p:spPr>
          <a:xfrm rot="0">
            <a:off x="9897370" y="5275546"/>
            <a:ext cx="6862994" cy="1860513"/>
          </a:xfrm>
          <a:prstGeom prst="rect">
            <a:avLst/>
          </a:prstGeom>
        </p:spPr>
        <p:txBody>
          <a:bodyPr anchor="t" rtlCol="false" tIns="0" lIns="0" bIns="0" rIns="0">
            <a:spAutoFit/>
          </a:bodyPr>
          <a:lstStyle/>
          <a:p>
            <a:pPr algn="l">
              <a:lnSpc>
                <a:spcPts val="7468"/>
              </a:lnSpc>
              <a:spcBef>
                <a:spcPct val="0"/>
              </a:spcBef>
            </a:pPr>
            <a:r>
              <a:rPr lang="en-US" sz="5334">
                <a:solidFill>
                  <a:srgbClr val="5479F7"/>
                </a:solidFill>
                <a:latin typeface="Montserrat Classic"/>
                <a:ea typeface="Montserrat Classic"/>
                <a:cs typeface="Montserrat Classic"/>
                <a:sym typeface="Montserrat Classic"/>
              </a:rPr>
              <a:t>Possibilities and applications</a:t>
            </a:r>
          </a:p>
        </p:txBody>
      </p:sp>
      <p:sp>
        <p:nvSpPr>
          <p:cNvPr name="TextBox 8" id="8"/>
          <p:cNvSpPr txBox="true"/>
          <p:nvPr/>
        </p:nvSpPr>
        <p:spPr>
          <a:xfrm rot="0">
            <a:off x="9888294" y="2430665"/>
            <a:ext cx="6872071" cy="3215739"/>
          </a:xfrm>
          <a:prstGeom prst="rect">
            <a:avLst/>
          </a:prstGeom>
        </p:spPr>
        <p:txBody>
          <a:bodyPr anchor="t" rtlCol="false" tIns="0" lIns="0" bIns="0" rIns="0">
            <a:spAutoFit/>
          </a:bodyPr>
          <a:lstStyle/>
          <a:p>
            <a:pPr algn="l">
              <a:lnSpc>
                <a:spcPts val="12101"/>
              </a:lnSpc>
            </a:pPr>
            <a:r>
              <a:rPr lang="en-US" sz="12873" b="true">
                <a:solidFill>
                  <a:srgbClr val="000000"/>
                </a:solidFill>
                <a:latin typeface="Bebas Neue Bold"/>
                <a:ea typeface="Bebas Neue Bold"/>
                <a:cs typeface="Bebas Neue Bold"/>
                <a:sym typeface="Bebas Neue Bold"/>
              </a:rPr>
              <a:t>WHAT IS CHATGPT?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99B9FF"/>
        </a:solidFill>
      </p:bgPr>
    </p:bg>
    <p:spTree>
      <p:nvGrpSpPr>
        <p:cNvPr id="1" name=""/>
        <p:cNvGrpSpPr/>
        <p:nvPr/>
      </p:nvGrpSpPr>
      <p:grpSpPr>
        <a:xfrm>
          <a:off x="0" y="0"/>
          <a:ext cx="0" cy="0"/>
          <a:chOff x="0" y="0"/>
          <a:chExt cx="0" cy="0"/>
        </a:xfrm>
      </p:grpSpPr>
      <p:sp>
        <p:nvSpPr>
          <p:cNvPr name="Freeform 2" id="2"/>
          <p:cNvSpPr/>
          <p:nvPr/>
        </p:nvSpPr>
        <p:spPr>
          <a:xfrm flipH="false" flipV="false" rot="0">
            <a:off x="10128974" y="6781318"/>
            <a:ext cx="7385881" cy="2171449"/>
          </a:xfrm>
          <a:custGeom>
            <a:avLst/>
            <a:gdLst/>
            <a:ahLst/>
            <a:cxnLst/>
            <a:rect r="r" b="b" t="t" l="l"/>
            <a:pathLst>
              <a:path h="2171449" w="7385881">
                <a:moveTo>
                  <a:pt x="0" y="0"/>
                </a:moveTo>
                <a:lnTo>
                  <a:pt x="7385881" y="0"/>
                </a:lnTo>
                <a:lnTo>
                  <a:pt x="7385881" y="2171449"/>
                </a:lnTo>
                <a:lnTo>
                  <a:pt x="0" y="2171449"/>
                </a:lnTo>
                <a:lnTo>
                  <a:pt x="0" y="0"/>
                </a:lnTo>
                <a:close/>
              </a:path>
            </a:pathLst>
          </a:custGeom>
          <a:blipFill>
            <a:blip r:embed="rId2"/>
            <a:stretch>
              <a:fillRect l="0" t="0" r="0" b="0"/>
            </a:stretch>
          </a:blipFill>
        </p:spPr>
      </p:sp>
      <p:grpSp>
        <p:nvGrpSpPr>
          <p:cNvPr name="Group 3" id="3"/>
          <p:cNvGrpSpPr/>
          <p:nvPr/>
        </p:nvGrpSpPr>
        <p:grpSpPr>
          <a:xfrm rot="0">
            <a:off x="1184249" y="3927034"/>
            <a:ext cx="8097700" cy="5331266"/>
            <a:chOff x="0" y="0"/>
            <a:chExt cx="10796933" cy="7108354"/>
          </a:xfrm>
        </p:grpSpPr>
        <p:sp>
          <p:nvSpPr>
            <p:cNvPr name="TextBox 4" id="4"/>
            <p:cNvSpPr txBox="true"/>
            <p:nvPr/>
          </p:nvSpPr>
          <p:spPr>
            <a:xfrm rot="0">
              <a:off x="0" y="-209550"/>
              <a:ext cx="10549763" cy="758190"/>
            </a:xfrm>
            <a:prstGeom prst="rect">
              <a:avLst/>
            </a:prstGeom>
          </p:spPr>
          <p:txBody>
            <a:bodyPr anchor="t" rtlCol="false" tIns="0" lIns="0" bIns="0" rIns="0">
              <a:spAutoFit/>
            </a:bodyPr>
            <a:lstStyle/>
            <a:p>
              <a:pPr algn="l">
                <a:lnSpc>
                  <a:spcPts val="5400"/>
                </a:lnSpc>
              </a:pPr>
              <a:r>
                <a:rPr lang="en-US" sz="2700">
                  <a:solidFill>
                    <a:srgbClr val="000000"/>
                  </a:solidFill>
                  <a:latin typeface="Montserrat Classic"/>
                  <a:ea typeface="Montserrat Classic"/>
                  <a:cs typeface="Montserrat Classic"/>
                  <a:sym typeface="Montserrat Classic"/>
                </a:rPr>
                <a:t>How do I subscribe?</a:t>
              </a:r>
            </a:p>
          </p:txBody>
        </p:sp>
        <p:sp>
          <p:nvSpPr>
            <p:cNvPr name="TextBox 5" id="5"/>
            <p:cNvSpPr txBox="true"/>
            <p:nvPr/>
          </p:nvSpPr>
          <p:spPr>
            <a:xfrm rot="0">
              <a:off x="0" y="1527747"/>
              <a:ext cx="10796933" cy="758190"/>
            </a:xfrm>
            <a:prstGeom prst="rect">
              <a:avLst/>
            </a:prstGeom>
          </p:spPr>
          <p:txBody>
            <a:bodyPr anchor="t" rtlCol="false" tIns="0" lIns="0" bIns="0" rIns="0">
              <a:spAutoFit/>
            </a:bodyPr>
            <a:lstStyle/>
            <a:p>
              <a:pPr algn="l">
                <a:lnSpc>
                  <a:spcPts val="5400"/>
                </a:lnSpc>
              </a:pPr>
              <a:r>
                <a:rPr lang="en-US" sz="2700">
                  <a:solidFill>
                    <a:srgbClr val="000000"/>
                  </a:solidFill>
                  <a:latin typeface="Montserrat Classic"/>
                  <a:ea typeface="Montserrat Classic"/>
                  <a:cs typeface="Montserrat Classic"/>
                  <a:sym typeface="Montserrat Classic"/>
                </a:rPr>
                <a:t>What can I do for free with ChatGPD</a:t>
              </a:r>
            </a:p>
          </p:txBody>
        </p:sp>
        <p:sp>
          <p:nvSpPr>
            <p:cNvPr name="TextBox 6" id="6"/>
            <p:cNvSpPr txBox="true"/>
            <p:nvPr/>
          </p:nvSpPr>
          <p:spPr>
            <a:xfrm rot="0">
              <a:off x="0" y="3070307"/>
              <a:ext cx="10549763" cy="758190"/>
            </a:xfrm>
            <a:prstGeom prst="rect">
              <a:avLst/>
            </a:prstGeom>
          </p:spPr>
          <p:txBody>
            <a:bodyPr anchor="t" rtlCol="false" tIns="0" lIns="0" bIns="0" rIns="0">
              <a:spAutoFit/>
            </a:bodyPr>
            <a:lstStyle/>
            <a:p>
              <a:pPr algn="l">
                <a:lnSpc>
                  <a:spcPts val="5400"/>
                </a:lnSpc>
              </a:pPr>
              <a:r>
                <a:rPr lang="en-US" sz="2700">
                  <a:solidFill>
                    <a:srgbClr val="000000"/>
                  </a:solidFill>
                  <a:latin typeface="Montserrat Classic"/>
                  <a:ea typeface="Montserrat Classic"/>
                  <a:cs typeface="Montserrat Classic"/>
                  <a:sym typeface="Montserrat Classic"/>
                </a:rPr>
                <a:t>How does one use ChatGPT?</a:t>
              </a:r>
            </a:p>
          </p:txBody>
        </p:sp>
        <p:sp>
          <p:nvSpPr>
            <p:cNvPr name="TextBox 7" id="7"/>
            <p:cNvSpPr txBox="true"/>
            <p:nvPr/>
          </p:nvSpPr>
          <p:spPr>
            <a:xfrm rot="0">
              <a:off x="0" y="4710236"/>
              <a:ext cx="10549763" cy="758190"/>
            </a:xfrm>
            <a:prstGeom prst="rect">
              <a:avLst/>
            </a:prstGeom>
          </p:spPr>
          <p:txBody>
            <a:bodyPr anchor="t" rtlCol="false" tIns="0" lIns="0" bIns="0" rIns="0">
              <a:spAutoFit/>
            </a:bodyPr>
            <a:lstStyle/>
            <a:p>
              <a:pPr algn="l">
                <a:lnSpc>
                  <a:spcPts val="5400"/>
                </a:lnSpc>
              </a:pPr>
              <a:r>
                <a:rPr lang="en-US" sz="2700">
                  <a:solidFill>
                    <a:srgbClr val="000000"/>
                  </a:solidFill>
                  <a:latin typeface="Montserrat Classic"/>
                  <a:ea typeface="Montserrat Classic"/>
                  <a:cs typeface="Montserrat Classic"/>
                  <a:sym typeface="Montserrat Classic"/>
                </a:rPr>
                <a:t>Good to know!</a:t>
              </a:r>
            </a:p>
          </p:txBody>
        </p:sp>
        <p:sp>
          <p:nvSpPr>
            <p:cNvPr name="TextBox 8" id="8"/>
            <p:cNvSpPr txBox="true"/>
            <p:nvPr/>
          </p:nvSpPr>
          <p:spPr>
            <a:xfrm rot="0">
              <a:off x="0" y="6350164"/>
              <a:ext cx="10549763" cy="758190"/>
            </a:xfrm>
            <a:prstGeom prst="rect">
              <a:avLst/>
            </a:prstGeom>
          </p:spPr>
          <p:txBody>
            <a:bodyPr anchor="t" rtlCol="false" tIns="0" lIns="0" bIns="0" rIns="0">
              <a:spAutoFit/>
            </a:bodyPr>
            <a:lstStyle/>
            <a:p>
              <a:pPr algn="l">
                <a:lnSpc>
                  <a:spcPts val="5400"/>
                </a:lnSpc>
              </a:pPr>
              <a:r>
                <a:rPr lang="en-US" sz="2700">
                  <a:solidFill>
                    <a:srgbClr val="000000"/>
                  </a:solidFill>
                  <a:latin typeface="Montserrat Classic"/>
                  <a:ea typeface="Montserrat Classic"/>
                  <a:cs typeface="Montserrat Classic"/>
                  <a:sym typeface="Montserrat Classic"/>
                </a:rPr>
                <a:t>Problems and solutions!</a:t>
              </a:r>
            </a:p>
          </p:txBody>
        </p:sp>
      </p:grpSp>
      <p:sp>
        <p:nvSpPr>
          <p:cNvPr name="TextBox 9" id="9"/>
          <p:cNvSpPr txBox="true"/>
          <p:nvPr/>
        </p:nvSpPr>
        <p:spPr>
          <a:xfrm rot="0">
            <a:off x="912995" y="1912168"/>
            <a:ext cx="4186651" cy="1610098"/>
          </a:xfrm>
          <a:prstGeom prst="rect">
            <a:avLst/>
          </a:prstGeom>
        </p:spPr>
        <p:txBody>
          <a:bodyPr anchor="t" rtlCol="false" tIns="0" lIns="0" bIns="0" rIns="0">
            <a:spAutoFit/>
          </a:bodyPr>
          <a:lstStyle/>
          <a:p>
            <a:pPr algn="ctr" marL="0" indent="0" lvl="0">
              <a:lnSpc>
                <a:spcPts val="12475"/>
              </a:lnSpc>
              <a:spcBef>
                <a:spcPct val="0"/>
              </a:spcBef>
            </a:pPr>
            <a:r>
              <a:rPr lang="en-US" b="true" sz="10396">
                <a:solidFill>
                  <a:srgbClr val="000000"/>
                </a:solidFill>
                <a:latin typeface="Bebas Neue Bold"/>
                <a:ea typeface="Bebas Neue Bold"/>
                <a:cs typeface="Bebas Neue Bold"/>
                <a:sym typeface="Bebas Neue Bold"/>
              </a:rPr>
              <a:t>Content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99B9FF"/>
        </a:solidFill>
      </p:bgPr>
    </p:bg>
    <p:spTree>
      <p:nvGrpSpPr>
        <p:cNvPr id="1" name=""/>
        <p:cNvGrpSpPr/>
        <p:nvPr/>
      </p:nvGrpSpPr>
      <p:grpSpPr>
        <a:xfrm>
          <a:off x="0" y="0"/>
          <a:ext cx="0" cy="0"/>
          <a:chOff x="0" y="0"/>
          <a:chExt cx="0" cy="0"/>
        </a:xfrm>
      </p:grpSpPr>
      <p:grpSp>
        <p:nvGrpSpPr>
          <p:cNvPr name="Group 2" id="2"/>
          <p:cNvGrpSpPr/>
          <p:nvPr/>
        </p:nvGrpSpPr>
        <p:grpSpPr>
          <a:xfrm rot="0">
            <a:off x="9144000" y="-248577"/>
            <a:ext cx="9696760" cy="10784153"/>
            <a:chOff x="0" y="0"/>
            <a:chExt cx="2553879" cy="2840271"/>
          </a:xfrm>
        </p:grpSpPr>
        <p:sp>
          <p:nvSpPr>
            <p:cNvPr name="Freeform 3" id="3"/>
            <p:cNvSpPr/>
            <p:nvPr/>
          </p:nvSpPr>
          <p:spPr>
            <a:xfrm flipH="false" flipV="false" rot="0">
              <a:off x="0" y="0"/>
              <a:ext cx="2553879" cy="2840271"/>
            </a:xfrm>
            <a:custGeom>
              <a:avLst/>
              <a:gdLst/>
              <a:ahLst/>
              <a:cxnLst/>
              <a:rect r="r" b="b" t="t" l="l"/>
              <a:pathLst>
                <a:path h="2840271" w="2553879">
                  <a:moveTo>
                    <a:pt x="0" y="0"/>
                  </a:moveTo>
                  <a:lnTo>
                    <a:pt x="2553879" y="0"/>
                  </a:lnTo>
                  <a:lnTo>
                    <a:pt x="2553879" y="2840271"/>
                  </a:lnTo>
                  <a:lnTo>
                    <a:pt x="0" y="2840271"/>
                  </a:lnTo>
                  <a:close/>
                </a:path>
              </a:pathLst>
            </a:custGeom>
            <a:solidFill>
              <a:srgbClr val="FFFFFF"/>
            </a:solidFill>
          </p:spPr>
        </p:sp>
        <p:sp>
          <p:nvSpPr>
            <p:cNvPr name="TextBox 4" id="4"/>
            <p:cNvSpPr txBox="true"/>
            <p:nvPr/>
          </p:nvSpPr>
          <p:spPr>
            <a:xfrm>
              <a:off x="0" y="-38100"/>
              <a:ext cx="2553879" cy="2878371"/>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1284619" y="1170915"/>
            <a:ext cx="6654965" cy="7901940"/>
          </a:xfrm>
          <a:prstGeom prst="rect">
            <a:avLst/>
          </a:prstGeom>
        </p:spPr>
        <p:txBody>
          <a:bodyPr anchor="t" rtlCol="false" tIns="0" lIns="0" bIns="0" rIns="0">
            <a:spAutoFit/>
          </a:bodyPr>
          <a:lstStyle/>
          <a:p>
            <a:pPr algn="l">
              <a:lnSpc>
                <a:spcPts val="3900"/>
              </a:lnSpc>
            </a:pPr>
            <a:r>
              <a:rPr lang="en-US" sz="2600">
                <a:solidFill>
                  <a:srgbClr val="000000"/>
                </a:solidFill>
                <a:latin typeface="Montserrat Classic"/>
                <a:ea typeface="Montserrat Classic"/>
                <a:cs typeface="Montserrat Classic"/>
                <a:sym typeface="Montserrat Classic"/>
              </a:rPr>
              <a:t>ChatGPT is an AI-supported tool that can help with many tasks, e.g. answering questions, translating, writing texts, learning, programming and much more. </a:t>
            </a:r>
          </a:p>
          <a:p>
            <a:pPr algn="l">
              <a:lnSpc>
                <a:spcPts val="3900"/>
              </a:lnSpc>
            </a:pPr>
          </a:p>
          <a:p>
            <a:pPr algn="l">
              <a:lnSpc>
                <a:spcPts val="3900"/>
              </a:lnSpc>
            </a:pPr>
            <a:r>
              <a:rPr lang="en-US" sz="2600">
                <a:solidFill>
                  <a:srgbClr val="000000"/>
                </a:solidFill>
                <a:latin typeface="Montserrat Classic"/>
                <a:ea typeface="Montserrat Classic"/>
                <a:cs typeface="Montserrat Classic"/>
                <a:sym typeface="Montserrat Classic"/>
              </a:rPr>
              <a:t>The programme has been trained to understand and respond to human speech. You can think of ChatGPT as a very well-informed digital dialogue partner</a:t>
            </a:r>
          </a:p>
          <a:p>
            <a:pPr algn="l">
              <a:lnSpc>
                <a:spcPts val="3900"/>
              </a:lnSpc>
            </a:pPr>
          </a:p>
          <a:p>
            <a:pPr algn="l" marL="0" indent="0" lvl="0">
              <a:lnSpc>
                <a:spcPts val="3900"/>
              </a:lnSpc>
              <a:spcBef>
                <a:spcPct val="0"/>
              </a:spcBef>
            </a:pPr>
            <a:r>
              <a:rPr lang="en-US" sz="2600">
                <a:solidFill>
                  <a:srgbClr val="000000"/>
                </a:solidFill>
                <a:latin typeface="Montserrat Classic"/>
                <a:ea typeface="Montserrat Classic"/>
                <a:cs typeface="Montserrat Classic"/>
                <a:sym typeface="Montserrat Classic"/>
              </a:rPr>
              <a:t>You can ask the programme questions or give it tasks which it then solves. It can also be used for brainstorming or idea generation. </a:t>
            </a:r>
          </a:p>
        </p:txBody>
      </p:sp>
      <p:sp>
        <p:nvSpPr>
          <p:cNvPr name="TextBox 6" id="6"/>
          <p:cNvSpPr txBox="true"/>
          <p:nvPr/>
        </p:nvSpPr>
        <p:spPr>
          <a:xfrm rot="0">
            <a:off x="10602039" y="1380465"/>
            <a:ext cx="6118937" cy="2107566"/>
          </a:xfrm>
          <a:prstGeom prst="rect">
            <a:avLst/>
          </a:prstGeom>
        </p:spPr>
        <p:txBody>
          <a:bodyPr anchor="t" rtlCol="false" tIns="0" lIns="0" bIns="0" rIns="0">
            <a:spAutoFit/>
          </a:bodyPr>
          <a:lstStyle/>
          <a:p>
            <a:pPr algn="l">
              <a:lnSpc>
                <a:spcPts val="8080"/>
              </a:lnSpc>
            </a:pPr>
            <a:r>
              <a:rPr lang="en-US" sz="8000" b="true">
                <a:solidFill>
                  <a:srgbClr val="000000"/>
                </a:solidFill>
                <a:latin typeface="Bebas Neue Bold"/>
                <a:ea typeface="Bebas Neue Bold"/>
                <a:cs typeface="Bebas Neue Bold"/>
                <a:sym typeface="Bebas Neue Bold"/>
              </a:rPr>
              <a:t>What is ChatGPT?</a:t>
            </a:r>
          </a:p>
          <a:p>
            <a:pPr algn="l" marL="0" indent="0" lvl="0">
              <a:lnSpc>
                <a:spcPts val="8080"/>
              </a:lnSpc>
            </a:pPr>
          </a:p>
        </p:txBody>
      </p:sp>
      <p:sp>
        <p:nvSpPr>
          <p:cNvPr name="Freeform 7" id="7"/>
          <p:cNvSpPr/>
          <p:nvPr/>
        </p:nvSpPr>
        <p:spPr>
          <a:xfrm flipH="false" flipV="false" rot="0">
            <a:off x="11598674" y="4038978"/>
            <a:ext cx="4787412" cy="4763475"/>
          </a:xfrm>
          <a:custGeom>
            <a:avLst/>
            <a:gdLst/>
            <a:ahLst/>
            <a:cxnLst/>
            <a:rect r="r" b="b" t="t" l="l"/>
            <a:pathLst>
              <a:path h="4763475" w="4787412">
                <a:moveTo>
                  <a:pt x="0" y="0"/>
                </a:moveTo>
                <a:lnTo>
                  <a:pt x="4787412" y="0"/>
                </a:lnTo>
                <a:lnTo>
                  <a:pt x="4787412" y="4763475"/>
                </a:lnTo>
                <a:lnTo>
                  <a:pt x="0" y="4763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99B9FF"/>
        </a:solidFill>
      </p:bgPr>
    </p:bg>
    <p:spTree>
      <p:nvGrpSpPr>
        <p:cNvPr id="1" name=""/>
        <p:cNvGrpSpPr/>
        <p:nvPr/>
      </p:nvGrpSpPr>
      <p:grpSpPr>
        <a:xfrm>
          <a:off x="0" y="0"/>
          <a:ext cx="0" cy="0"/>
          <a:chOff x="0" y="0"/>
          <a:chExt cx="0" cy="0"/>
        </a:xfrm>
      </p:grpSpPr>
      <p:grpSp>
        <p:nvGrpSpPr>
          <p:cNvPr name="Group 2" id="2"/>
          <p:cNvGrpSpPr/>
          <p:nvPr/>
        </p:nvGrpSpPr>
        <p:grpSpPr>
          <a:xfrm rot="0">
            <a:off x="9086599" y="-497153"/>
            <a:ext cx="9696760" cy="10784153"/>
            <a:chOff x="0" y="0"/>
            <a:chExt cx="2553879" cy="2840271"/>
          </a:xfrm>
        </p:grpSpPr>
        <p:sp>
          <p:nvSpPr>
            <p:cNvPr name="Freeform 3" id="3"/>
            <p:cNvSpPr/>
            <p:nvPr/>
          </p:nvSpPr>
          <p:spPr>
            <a:xfrm flipH="false" flipV="false" rot="0">
              <a:off x="0" y="0"/>
              <a:ext cx="2553879" cy="2840271"/>
            </a:xfrm>
            <a:custGeom>
              <a:avLst/>
              <a:gdLst/>
              <a:ahLst/>
              <a:cxnLst/>
              <a:rect r="r" b="b" t="t" l="l"/>
              <a:pathLst>
                <a:path h="2840271" w="2553879">
                  <a:moveTo>
                    <a:pt x="0" y="0"/>
                  </a:moveTo>
                  <a:lnTo>
                    <a:pt x="2553879" y="0"/>
                  </a:lnTo>
                  <a:lnTo>
                    <a:pt x="2553879" y="2840271"/>
                  </a:lnTo>
                  <a:lnTo>
                    <a:pt x="0" y="2840271"/>
                  </a:lnTo>
                  <a:close/>
                </a:path>
              </a:pathLst>
            </a:custGeom>
            <a:solidFill>
              <a:srgbClr val="FFFFFF"/>
            </a:solidFill>
          </p:spPr>
        </p:sp>
        <p:sp>
          <p:nvSpPr>
            <p:cNvPr name="TextBox 4" id="4"/>
            <p:cNvSpPr txBox="true"/>
            <p:nvPr/>
          </p:nvSpPr>
          <p:spPr>
            <a:xfrm>
              <a:off x="0" y="-38100"/>
              <a:ext cx="2553879" cy="2878371"/>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1871740" y="1028700"/>
            <a:ext cx="5387560" cy="5607174"/>
          </a:xfrm>
          <a:custGeom>
            <a:avLst/>
            <a:gdLst/>
            <a:ahLst/>
            <a:cxnLst/>
            <a:rect r="r" b="b" t="t" l="l"/>
            <a:pathLst>
              <a:path h="5607174" w="5387560">
                <a:moveTo>
                  <a:pt x="0" y="0"/>
                </a:moveTo>
                <a:lnTo>
                  <a:pt x="5387560" y="0"/>
                </a:lnTo>
                <a:lnTo>
                  <a:pt x="5387560" y="5607174"/>
                </a:lnTo>
                <a:lnTo>
                  <a:pt x="0" y="560717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603570" y="517658"/>
            <a:ext cx="7779068" cy="7867650"/>
          </a:xfrm>
          <a:prstGeom prst="rect">
            <a:avLst/>
          </a:prstGeom>
        </p:spPr>
        <p:txBody>
          <a:bodyPr anchor="t" rtlCol="false" tIns="0" lIns="0" bIns="0" rIns="0">
            <a:spAutoFit/>
          </a:bodyPr>
          <a:lstStyle/>
          <a:p>
            <a:pPr algn="l">
              <a:lnSpc>
                <a:spcPts val="3480"/>
              </a:lnSpc>
            </a:pPr>
          </a:p>
          <a:p>
            <a:pPr algn="l">
              <a:lnSpc>
                <a:spcPts val="3480"/>
              </a:lnSpc>
            </a:pPr>
            <a:r>
              <a:rPr lang="en-US" sz="2400">
                <a:solidFill>
                  <a:srgbClr val="000000"/>
                </a:solidFill>
                <a:latin typeface="Montserrat Classic"/>
                <a:ea typeface="Montserrat Classic"/>
                <a:cs typeface="Montserrat Classic"/>
                <a:sym typeface="Montserrat Classic"/>
              </a:rPr>
              <a:t>Go to the OpenAI website. </a:t>
            </a:r>
          </a:p>
          <a:p>
            <a:pPr algn="l">
              <a:lnSpc>
                <a:spcPts val="3480"/>
              </a:lnSpc>
            </a:pPr>
          </a:p>
          <a:p>
            <a:pPr algn="l" marL="518162" indent="-259081" lvl="1">
              <a:lnSpc>
                <a:spcPts val="3480"/>
              </a:lnSpc>
              <a:buFont typeface="Arial"/>
              <a:buChar char="•"/>
            </a:pPr>
            <a:r>
              <a:rPr lang="en-US" sz="2400">
                <a:solidFill>
                  <a:srgbClr val="000000"/>
                </a:solidFill>
                <a:latin typeface="Montserrat Classic"/>
                <a:ea typeface="Montserrat Classic"/>
                <a:cs typeface="Montserrat Classic"/>
                <a:sym typeface="Montserrat Classic"/>
              </a:rPr>
              <a:t>First, create an account:</a:t>
            </a:r>
          </a:p>
          <a:p>
            <a:pPr algn="l" marL="518162" indent="-259081" lvl="1">
              <a:lnSpc>
                <a:spcPts val="3480"/>
              </a:lnSpc>
              <a:buFont typeface="Arial"/>
              <a:buChar char="•"/>
            </a:pPr>
            <a:r>
              <a:rPr lang="en-US" sz="2400">
                <a:solidFill>
                  <a:srgbClr val="000000"/>
                </a:solidFill>
                <a:latin typeface="Montserrat Classic"/>
                <a:ea typeface="Montserrat Classic"/>
                <a:cs typeface="Montserrat Classic"/>
                <a:sym typeface="Montserrat Classic"/>
              </a:rPr>
              <a:t>Click on ‘Sign up’.</a:t>
            </a:r>
          </a:p>
          <a:p>
            <a:pPr algn="l" marL="518162" indent="-259081" lvl="1">
              <a:lnSpc>
                <a:spcPts val="3480"/>
              </a:lnSpc>
              <a:buFont typeface="Arial"/>
              <a:buChar char="•"/>
            </a:pPr>
            <a:r>
              <a:rPr lang="en-US" sz="2400">
                <a:solidFill>
                  <a:srgbClr val="000000"/>
                </a:solidFill>
                <a:latin typeface="Montserrat Classic"/>
                <a:ea typeface="Montserrat Classic"/>
                <a:cs typeface="Montserrat Classic"/>
                <a:sym typeface="Montserrat Classic"/>
              </a:rPr>
              <a:t>Enter your email address or sign in with an existing Google or Microsoft account.</a:t>
            </a:r>
          </a:p>
          <a:p>
            <a:pPr algn="l">
              <a:lnSpc>
                <a:spcPts val="3480"/>
              </a:lnSpc>
            </a:pPr>
          </a:p>
          <a:p>
            <a:pPr algn="l">
              <a:lnSpc>
                <a:spcPts val="3480"/>
              </a:lnSpc>
            </a:pPr>
            <a:r>
              <a:rPr lang="en-US" sz="2400">
                <a:solidFill>
                  <a:srgbClr val="000000"/>
                </a:solidFill>
                <a:latin typeface="Montserrat Classic"/>
                <a:ea typeface="Montserrat Classic"/>
                <a:cs typeface="Montserrat Classic"/>
                <a:sym typeface="Montserrat Classic"/>
              </a:rPr>
              <a:t>Verification:</a:t>
            </a:r>
          </a:p>
          <a:p>
            <a:pPr algn="l" marL="518162" indent="-259081" lvl="1">
              <a:lnSpc>
                <a:spcPts val="3480"/>
              </a:lnSpc>
              <a:buFont typeface="Arial"/>
              <a:buChar char="•"/>
            </a:pPr>
            <a:r>
              <a:rPr lang="en-US" sz="2400">
                <a:solidFill>
                  <a:srgbClr val="000000"/>
                </a:solidFill>
                <a:latin typeface="Montserrat Classic"/>
                <a:ea typeface="Montserrat Classic"/>
                <a:cs typeface="Montserrat Classic"/>
                <a:sym typeface="Montserrat Classic"/>
              </a:rPr>
              <a:t>Confirm your email address (you will receive a link in your email inbox).</a:t>
            </a:r>
          </a:p>
          <a:p>
            <a:pPr algn="l" marL="518162" indent="-259081" lvl="1">
              <a:lnSpc>
                <a:spcPts val="3480"/>
              </a:lnSpc>
              <a:buFont typeface="Arial"/>
              <a:buChar char="•"/>
            </a:pPr>
            <a:r>
              <a:rPr lang="en-US" sz="2400">
                <a:solidFill>
                  <a:srgbClr val="000000"/>
                </a:solidFill>
                <a:latin typeface="Montserrat Classic"/>
                <a:ea typeface="Montserrat Classic"/>
                <a:cs typeface="Montserrat Classic"/>
                <a:sym typeface="Montserrat Classic"/>
              </a:rPr>
              <a:t>You may also need to verify your phone number.</a:t>
            </a:r>
          </a:p>
          <a:p>
            <a:pPr algn="l">
              <a:lnSpc>
                <a:spcPts val="3480"/>
              </a:lnSpc>
            </a:pPr>
          </a:p>
          <a:p>
            <a:pPr algn="l">
              <a:lnSpc>
                <a:spcPts val="3480"/>
              </a:lnSpc>
            </a:pPr>
            <a:r>
              <a:rPr lang="en-US" sz="2400">
                <a:solidFill>
                  <a:srgbClr val="000000"/>
                </a:solidFill>
                <a:latin typeface="Montserrat Classic"/>
                <a:ea typeface="Montserrat Classic"/>
                <a:cs typeface="Montserrat Classic"/>
                <a:sym typeface="Montserrat Classic"/>
              </a:rPr>
              <a:t>Login:</a:t>
            </a:r>
          </a:p>
          <a:p>
            <a:pPr algn="l" marL="518162" indent="-259081" lvl="1">
              <a:lnSpc>
                <a:spcPts val="3480"/>
              </a:lnSpc>
              <a:buFont typeface="Arial"/>
              <a:buChar char="•"/>
            </a:pPr>
            <a:r>
              <a:rPr lang="en-US" sz="2400">
                <a:solidFill>
                  <a:srgbClr val="000000"/>
                </a:solidFill>
                <a:latin typeface="Montserrat Classic"/>
                <a:ea typeface="Montserrat Classic"/>
                <a:cs typeface="Montserrat Classic"/>
                <a:sym typeface="Montserrat Classic"/>
              </a:rPr>
              <a:t>After registering, you can log in with your email address and password.</a:t>
            </a:r>
          </a:p>
          <a:p>
            <a:pPr algn="l" marL="0" indent="0" lvl="0">
              <a:lnSpc>
                <a:spcPts val="3480"/>
              </a:lnSpc>
            </a:pPr>
          </a:p>
        </p:txBody>
      </p:sp>
      <p:sp>
        <p:nvSpPr>
          <p:cNvPr name="TextBox 7" id="7"/>
          <p:cNvSpPr txBox="true"/>
          <p:nvPr/>
        </p:nvSpPr>
        <p:spPr>
          <a:xfrm rot="0">
            <a:off x="10079351" y="7931917"/>
            <a:ext cx="7711255" cy="2117091"/>
          </a:xfrm>
          <a:prstGeom prst="rect">
            <a:avLst/>
          </a:prstGeom>
        </p:spPr>
        <p:txBody>
          <a:bodyPr anchor="t" rtlCol="false" tIns="0" lIns="0" bIns="0" rIns="0">
            <a:spAutoFit/>
          </a:bodyPr>
          <a:lstStyle/>
          <a:p>
            <a:pPr algn="l" marL="0" indent="0" lvl="0">
              <a:lnSpc>
                <a:spcPts val="8080"/>
              </a:lnSpc>
            </a:pPr>
            <a:r>
              <a:rPr lang="en-US" b="true" sz="8000">
                <a:solidFill>
                  <a:srgbClr val="000000"/>
                </a:solidFill>
                <a:latin typeface="Bebas Neue Bold"/>
                <a:ea typeface="Bebas Neue Bold"/>
                <a:cs typeface="Bebas Neue Bold"/>
                <a:sym typeface="Bebas Neue Bold"/>
              </a:rPr>
              <a:t>Getting starteD - How do I log in?</a:t>
            </a:r>
          </a:p>
        </p:txBody>
      </p:sp>
      <p:grpSp>
        <p:nvGrpSpPr>
          <p:cNvPr name="Group 8" id="8"/>
          <p:cNvGrpSpPr/>
          <p:nvPr/>
        </p:nvGrpSpPr>
        <p:grpSpPr>
          <a:xfrm rot="0">
            <a:off x="5416146" y="7927528"/>
            <a:ext cx="3359010" cy="2121480"/>
            <a:chOff x="0" y="0"/>
            <a:chExt cx="4478680" cy="2828640"/>
          </a:xfrm>
        </p:grpSpPr>
        <p:sp>
          <p:nvSpPr>
            <p:cNvPr name="Freeform 9" id="9"/>
            <p:cNvSpPr/>
            <p:nvPr/>
          </p:nvSpPr>
          <p:spPr>
            <a:xfrm flipH="false" flipV="false" rot="0">
              <a:off x="0" y="0"/>
              <a:ext cx="4478680" cy="2828640"/>
            </a:xfrm>
            <a:custGeom>
              <a:avLst/>
              <a:gdLst/>
              <a:ahLst/>
              <a:cxnLst/>
              <a:rect r="r" b="b" t="t" l="l"/>
              <a:pathLst>
                <a:path h="2828640" w="4478680">
                  <a:moveTo>
                    <a:pt x="0" y="0"/>
                  </a:moveTo>
                  <a:lnTo>
                    <a:pt x="4478680" y="0"/>
                  </a:lnTo>
                  <a:lnTo>
                    <a:pt x="4478680" y="2828640"/>
                  </a:lnTo>
                  <a:lnTo>
                    <a:pt x="0" y="2828640"/>
                  </a:lnTo>
                  <a:lnTo>
                    <a:pt x="0" y="0"/>
                  </a:lnTo>
                  <a:close/>
                </a:path>
              </a:pathLst>
            </a:custGeom>
            <a:blipFill>
              <a:blip r:embed="rId4"/>
              <a:stretch>
                <a:fillRect l="0" t="0" r="0" b="0"/>
              </a:stretch>
            </a:blipFill>
          </p:spPr>
        </p:sp>
        <p:sp>
          <p:nvSpPr>
            <p:cNvPr name="TextBox 10" id="10"/>
            <p:cNvSpPr txBox="true"/>
            <p:nvPr/>
          </p:nvSpPr>
          <p:spPr>
            <a:xfrm rot="0">
              <a:off x="94681" y="1922426"/>
              <a:ext cx="4289317" cy="587839"/>
            </a:xfrm>
            <a:prstGeom prst="rect">
              <a:avLst/>
            </a:prstGeom>
          </p:spPr>
          <p:txBody>
            <a:bodyPr anchor="t" rtlCol="false" tIns="0" lIns="0" bIns="0" rIns="0">
              <a:spAutoFit/>
            </a:bodyPr>
            <a:lstStyle/>
            <a:p>
              <a:pPr algn="ctr">
                <a:lnSpc>
                  <a:spcPts val="3779"/>
                </a:lnSpc>
                <a:spcBef>
                  <a:spcPct val="0"/>
                </a:spcBef>
              </a:pPr>
              <a:r>
                <a:rPr lang="en-US" sz="2699">
                  <a:solidFill>
                    <a:srgbClr val="000000"/>
                  </a:solidFill>
                  <a:latin typeface="Montserrat Classic"/>
                  <a:ea typeface="Montserrat Classic"/>
                  <a:cs typeface="Montserrat Classic"/>
                  <a:sym typeface="Montserrat Classic"/>
                </a:rPr>
                <a:t>https://openai.com</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741075" y="7995831"/>
            <a:ext cx="3451574" cy="845380"/>
            <a:chOff x="0" y="0"/>
            <a:chExt cx="909057" cy="222651"/>
          </a:xfrm>
        </p:grpSpPr>
        <p:sp>
          <p:nvSpPr>
            <p:cNvPr name="Freeform 3" id="3"/>
            <p:cNvSpPr/>
            <p:nvPr/>
          </p:nvSpPr>
          <p:spPr>
            <a:xfrm flipH="false" flipV="false" rot="0">
              <a:off x="0" y="0"/>
              <a:ext cx="909057" cy="222651"/>
            </a:xfrm>
            <a:custGeom>
              <a:avLst/>
              <a:gdLst/>
              <a:ahLst/>
              <a:cxnLst/>
              <a:rect r="r" b="b" t="t" l="l"/>
              <a:pathLst>
                <a:path h="222651" w="909057">
                  <a:moveTo>
                    <a:pt x="76262" y="0"/>
                  </a:moveTo>
                  <a:lnTo>
                    <a:pt x="832794" y="0"/>
                  </a:lnTo>
                  <a:cubicBezTo>
                    <a:pt x="874913" y="0"/>
                    <a:pt x="909057" y="34144"/>
                    <a:pt x="909057" y="76262"/>
                  </a:cubicBezTo>
                  <a:lnTo>
                    <a:pt x="909057" y="146389"/>
                  </a:lnTo>
                  <a:cubicBezTo>
                    <a:pt x="909057" y="188508"/>
                    <a:pt x="874913" y="222651"/>
                    <a:pt x="832794" y="222651"/>
                  </a:cubicBezTo>
                  <a:lnTo>
                    <a:pt x="76262" y="222651"/>
                  </a:lnTo>
                  <a:cubicBezTo>
                    <a:pt x="34144" y="222651"/>
                    <a:pt x="0" y="188508"/>
                    <a:pt x="0" y="146389"/>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4" id="4"/>
            <p:cNvSpPr txBox="true"/>
            <p:nvPr/>
          </p:nvSpPr>
          <p:spPr>
            <a:xfrm>
              <a:off x="0" y="-38100"/>
              <a:ext cx="909057" cy="260751"/>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1741075" y="3206013"/>
            <a:ext cx="3451574" cy="845380"/>
            <a:chOff x="0" y="0"/>
            <a:chExt cx="909057" cy="222651"/>
          </a:xfrm>
        </p:grpSpPr>
        <p:sp>
          <p:nvSpPr>
            <p:cNvPr name="Freeform 6" id="6"/>
            <p:cNvSpPr/>
            <p:nvPr/>
          </p:nvSpPr>
          <p:spPr>
            <a:xfrm flipH="false" flipV="false" rot="0">
              <a:off x="0" y="0"/>
              <a:ext cx="909057" cy="222651"/>
            </a:xfrm>
            <a:custGeom>
              <a:avLst/>
              <a:gdLst/>
              <a:ahLst/>
              <a:cxnLst/>
              <a:rect r="r" b="b" t="t" l="l"/>
              <a:pathLst>
                <a:path h="222651" w="909057">
                  <a:moveTo>
                    <a:pt x="76262" y="0"/>
                  </a:moveTo>
                  <a:lnTo>
                    <a:pt x="832794" y="0"/>
                  </a:lnTo>
                  <a:cubicBezTo>
                    <a:pt x="874913" y="0"/>
                    <a:pt x="909057" y="34144"/>
                    <a:pt x="909057" y="76262"/>
                  </a:cubicBezTo>
                  <a:lnTo>
                    <a:pt x="909057" y="146389"/>
                  </a:lnTo>
                  <a:cubicBezTo>
                    <a:pt x="909057" y="188508"/>
                    <a:pt x="874913" y="222651"/>
                    <a:pt x="832794" y="222651"/>
                  </a:cubicBezTo>
                  <a:lnTo>
                    <a:pt x="76262" y="222651"/>
                  </a:lnTo>
                  <a:cubicBezTo>
                    <a:pt x="34144" y="222651"/>
                    <a:pt x="0" y="188508"/>
                    <a:pt x="0" y="146389"/>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7" id="7"/>
            <p:cNvSpPr txBox="true"/>
            <p:nvPr/>
          </p:nvSpPr>
          <p:spPr>
            <a:xfrm>
              <a:off x="0" y="-38100"/>
              <a:ext cx="909057" cy="260751"/>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8" id="8"/>
          <p:cNvGrpSpPr/>
          <p:nvPr/>
        </p:nvGrpSpPr>
        <p:grpSpPr>
          <a:xfrm rot="0">
            <a:off x="1741075" y="4403468"/>
            <a:ext cx="3451574" cy="845380"/>
            <a:chOff x="0" y="0"/>
            <a:chExt cx="909057" cy="222651"/>
          </a:xfrm>
        </p:grpSpPr>
        <p:sp>
          <p:nvSpPr>
            <p:cNvPr name="Freeform 9" id="9"/>
            <p:cNvSpPr/>
            <p:nvPr/>
          </p:nvSpPr>
          <p:spPr>
            <a:xfrm flipH="false" flipV="false" rot="0">
              <a:off x="0" y="0"/>
              <a:ext cx="909057" cy="222651"/>
            </a:xfrm>
            <a:custGeom>
              <a:avLst/>
              <a:gdLst/>
              <a:ahLst/>
              <a:cxnLst/>
              <a:rect r="r" b="b" t="t" l="l"/>
              <a:pathLst>
                <a:path h="222651" w="909057">
                  <a:moveTo>
                    <a:pt x="76262" y="0"/>
                  </a:moveTo>
                  <a:lnTo>
                    <a:pt x="832794" y="0"/>
                  </a:lnTo>
                  <a:cubicBezTo>
                    <a:pt x="874913" y="0"/>
                    <a:pt x="909057" y="34144"/>
                    <a:pt x="909057" y="76262"/>
                  </a:cubicBezTo>
                  <a:lnTo>
                    <a:pt x="909057" y="146389"/>
                  </a:lnTo>
                  <a:cubicBezTo>
                    <a:pt x="909057" y="188508"/>
                    <a:pt x="874913" y="222651"/>
                    <a:pt x="832794" y="222651"/>
                  </a:cubicBezTo>
                  <a:lnTo>
                    <a:pt x="76262" y="222651"/>
                  </a:lnTo>
                  <a:cubicBezTo>
                    <a:pt x="34144" y="222651"/>
                    <a:pt x="0" y="188508"/>
                    <a:pt x="0" y="146389"/>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10" id="10"/>
            <p:cNvSpPr txBox="true"/>
            <p:nvPr/>
          </p:nvSpPr>
          <p:spPr>
            <a:xfrm>
              <a:off x="0" y="-38100"/>
              <a:ext cx="909057" cy="260751"/>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11" id="11"/>
          <p:cNvGrpSpPr/>
          <p:nvPr/>
        </p:nvGrpSpPr>
        <p:grpSpPr>
          <a:xfrm rot="0">
            <a:off x="1741075" y="5600922"/>
            <a:ext cx="3451574" cy="845380"/>
            <a:chOff x="0" y="0"/>
            <a:chExt cx="909057" cy="222651"/>
          </a:xfrm>
        </p:grpSpPr>
        <p:sp>
          <p:nvSpPr>
            <p:cNvPr name="Freeform 12" id="12"/>
            <p:cNvSpPr/>
            <p:nvPr/>
          </p:nvSpPr>
          <p:spPr>
            <a:xfrm flipH="false" flipV="false" rot="0">
              <a:off x="0" y="0"/>
              <a:ext cx="909057" cy="222651"/>
            </a:xfrm>
            <a:custGeom>
              <a:avLst/>
              <a:gdLst/>
              <a:ahLst/>
              <a:cxnLst/>
              <a:rect r="r" b="b" t="t" l="l"/>
              <a:pathLst>
                <a:path h="222651" w="909057">
                  <a:moveTo>
                    <a:pt x="76262" y="0"/>
                  </a:moveTo>
                  <a:lnTo>
                    <a:pt x="832794" y="0"/>
                  </a:lnTo>
                  <a:cubicBezTo>
                    <a:pt x="874913" y="0"/>
                    <a:pt x="909057" y="34144"/>
                    <a:pt x="909057" y="76262"/>
                  </a:cubicBezTo>
                  <a:lnTo>
                    <a:pt x="909057" y="146389"/>
                  </a:lnTo>
                  <a:cubicBezTo>
                    <a:pt x="909057" y="188508"/>
                    <a:pt x="874913" y="222651"/>
                    <a:pt x="832794" y="222651"/>
                  </a:cubicBezTo>
                  <a:lnTo>
                    <a:pt x="76262" y="222651"/>
                  </a:lnTo>
                  <a:cubicBezTo>
                    <a:pt x="34144" y="222651"/>
                    <a:pt x="0" y="188508"/>
                    <a:pt x="0" y="146389"/>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13" id="13"/>
            <p:cNvSpPr txBox="true"/>
            <p:nvPr/>
          </p:nvSpPr>
          <p:spPr>
            <a:xfrm>
              <a:off x="0" y="-38100"/>
              <a:ext cx="909057" cy="260751"/>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14" id="14"/>
          <p:cNvGrpSpPr/>
          <p:nvPr/>
        </p:nvGrpSpPr>
        <p:grpSpPr>
          <a:xfrm rot="0">
            <a:off x="1741075" y="6798377"/>
            <a:ext cx="3451574" cy="845380"/>
            <a:chOff x="0" y="0"/>
            <a:chExt cx="909057" cy="222651"/>
          </a:xfrm>
        </p:grpSpPr>
        <p:sp>
          <p:nvSpPr>
            <p:cNvPr name="Freeform 15" id="15"/>
            <p:cNvSpPr/>
            <p:nvPr/>
          </p:nvSpPr>
          <p:spPr>
            <a:xfrm flipH="false" flipV="false" rot="0">
              <a:off x="0" y="0"/>
              <a:ext cx="909057" cy="222651"/>
            </a:xfrm>
            <a:custGeom>
              <a:avLst/>
              <a:gdLst/>
              <a:ahLst/>
              <a:cxnLst/>
              <a:rect r="r" b="b" t="t" l="l"/>
              <a:pathLst>
                <a:path h="222651" w="909057">
                  <a:moveTo>
                    <a:pt x="76262" y="0"/>
                  </a:moveTo>
                  <a:lnTo>
                    <a:pt x="832794" y="0"/>
                  </a:lnTo>
                  <a:cubicBezTo>
                    <a:pt x="874913" y="0"/>
                    <a:pt x="909057" y="34144"/>
                    <a:pt x="909057" y="76262"/>
                  </a:cubicBezTo>
                  <a:lnTo>
                    <a:pt x="909057" y="146389"/>
                  </a:lnTo>
                  <a:cubicBezTo>
                    <a:pt x="909057" y="188508"/>
                    <a:pt x="874913" y="222651"/>
                    <a:pt x="832794" y="222651"/>
                  </a:cubicBezTo>
                  <a:lnTo>
                    <a:pt x="76262" y="222651"/>
                  </a:lnTo>
                  <a:cubicBezTo>
                    <a:pt x="34144" y="222651"/>
                    <a:pt x="0" y="188508"/>
                    <a:pt x="0" y="146389"/>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16" id="16"/>
            <p:cNvSpPr txBox="true"/>
            <p:nvPr/>
          </p:nvSpPr>
          <p:spPr>
            <a:xfrm>
              <a:off x="0" y="-38100"/>
              <a:ext cx="909057" cy="260751"/>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17" id="17"/>
          <p:cNvGrpSpPr/>
          <p:nvPr/>
        </p:nvGrpSpPr>
        <p:grpSpPr>
          <a:xfrm rot="0">
            <a:off x="13095350" y="7995831"/>
            <a:ext cx="3451574" cy="845380"/>
            <a:chOff x="0" y="0"/>
            <a:chExt cx="909057" cy="222651"/>
          </a:xfrm>
        </p:grpSpPr>
        <p:sp>
          <p:nvSpPr>
            <p:cNvPr name="Freeform 18" id="18"/>
            <p:cNvSpPr/>
            <p:nvPr/>
          </p:nvSpPr>
          <p:spPr>
            <a:xfrm flipH="false" flipV="false" rot="0">
              <a:off x="0" y="0"/>
              <a:ext cx="909057" cy="222651"/>
            </a:xfrm>
            <a:custGeom>
              <a:avLst/>
              <a:gdLst/>
              <a:ahLst/>
              <a:cxnLst/>
              <a:rect r="r" b="b" t="t" l="l"/>
              <a:pathLst>
                <a:path h="222651" w="909057">
                  <a:moveTo>
                    <a:pt x="76262" y="0"/>
                  </a:moveTo>
                  <a:lnTo>
                    <a:pt x="832794" y="0"/>
                  </a:lnTo>
                  <a:cubicBezTo>
                    <a:pt x="874913" y="0"/>
                    <a:pt x="909057" y="34144"/>
                    <a:pt x="909057" y="76262"/>
                  </a:cubicBezTo>
                  <a:lnTo>
                    <a:pt x="909057" y="146389"/>
                  </a:lnTo>
                  <a:cubicBezTo>
                    <a:pt x="909057" y="188508"/>
                    <a:pt x="874913" y="222651"/>
                    <a:pt x="832794" y="222651"/>
                  </a:cubicBezTo>
                  <a:lnTo>
                    <a:pt x="76262" y="222651"/>
                  </a:lnTo>
                  <a:cubicBezTo>
                    <a:pt x="34144" y="222651"/>
                    <a:pt x="0" y="188508"/>
                    <a:pt x="0" y="146389"/>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19" id="19"/>
            <p:cNvSpPr txBox="true"/>
            <p:nvPr/>
          </p:nvSpPr>
          <p:spPr>
            <a:xfrm>
              <a:off x="0" y="-38100"/>
              <a:ext cx="909057" cy="260751"/>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20" id="20"/>
          <p:cNvGrpSpPr/>
          <p:nvPr/>
        </p:nvGrpSpPr>
        <p:grpSpPr>
          <a:xfrm rot="0">
            <a:off x="13095350" y="3206013"/>
            <a:ext cx="3451574" cy="845380"/>
            <a:chOff x="0" y="0"/>
            <a:chExt cx="909057" cy="222651"/>
          </a:xfrm>
        </p:grpSpPr>
        <p:sp>
          <p:nvSpPr>
            <p:cNvPr name="Freeform 21" id="21"/>
            <p:cNvSpPr/>
            <p:nvPr/>
          </p:nvSpPr>
          <p:spPr>
            <a:xfrm flipH="false" flipV="false" rot="0">
              <a:off x="0" y="0"/>
              <a:ext cx="909057" cy="222651"/>
            </a:xfrm>
            <a:custGeom>
              <a:avLst/>
              <a:gdLst/>
              <a:ahLst/>
              <a:cxnLst/>
              <a:rect r="r" b="b" t="t" l="l"/>
              <a:pathLst>
                <a:path h="222651" w="909057">
                  <a:moveTo>
                    <a:pt x="76262" y="0"/>
                  </a:moveTo>
                  <a:lnTo>
                    <a:pt x="832794" y="0"/>
                  </a:lnTo>
                  <a:cubicBezTo>
                    <a:pt x="874913" y="0"/>
                    <a:pt x="909057" y="34144"/>
                    <a:pt x="909057" y="76262"/>
                  </a:cubicBezTo>
                  <a:lnTo>
                    <a:pt x="909057" y="146389"/>
                  </a:lnTo>
                  <a:cubicBezTo>
                    <a:pt x="909057" y="188508"/>
                    <a:pt x="874913" y="222651"/>
                    <a:pt x="832794" y="222651"/>
                  </a:cubicBezTo>
                  <a:lnTo>
                    <a:pt x="76262" y="222651"/>
                  </a:lnTo>
                  <a:cubicBezTo>
                    <a:pt x="34144" y="222651"/>
                    <a:pt x="0" y="188508"/>
                    <a:pt x="0" y="146389"/>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22" id="22"/>
            <p:cNvSpPr txBox="true"/>
            <p:nvPr/>
          </p:nvSpPr>
          <p:spPr>
            <a:xfrm>
              <a:off x="0" y="-38100"/>
              <a:ext cx="909057" cy="260751"/>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23" id="23"/>
          <p:cNvGrpSpPr/>
          <p:nvPr/>
        </p:nvGrpSpPr>
        <p:grpSpPr>
          <a:xfrm rot="0">
            <a:off x="13095350" y="4403468"/>
            <a:ext cx="3451574" cy="845380"/>
            <a:chOff x="0" y="0"/>
            <a:chExt cx="909057" cy="222651"/>
          </a:xfrm>
        </p:grpSpPr>
        <p:sp>
          <p:nvSpPr>
            <p:cNvPr name="Freeform 24" id="24"/>
            <p:cNvSpPr/>
            <p:nvPr/>
          </p:nvSpPr>
          <p:spPr>
            <a:xfrm flipH="false" flipV="false" rot="0">
              <a:off x="0" y="0"/>
              <a:ext cx="909057" cy="222651"/>
            </a:xfrm>
            <a:custGeom>
              <a:avLst/>
              <a:gdLst/>
              <a:ahLst/>
              <a:cxnLst/>
              <a:rect r="r" b="b" t="t" l="l"/>
              <a:pathLst>
                <a:path h="222651" w="909057">
                  <a:moveTo>
                    <a:pt x="76262" y="0"/>
                  </a:moveTo>
                  <a:lnTo>
                    <a:pt x="832794" y="0"/>
                  </a:lnTo>
                  <a:cubicBezTo>
                    <a:pt x="874913" y="0"/>
                    <a:pt x="909057" y="34144"/>
                    <a:pt x="909057" y="76262"/>
                  </a:cubicBezTo>
                  <a:lnTo>
                    <a:pt x="909057" y="146389"/>
                  </a:lnTo>
                  <a:cubicBezTo>
                    <a:pt x="909057" y="188508"/>
                    <a:pt x="874913" y="222651"/>
                    <a:pt x="832794" y="222651"/>
                  </a:cubicBezTo>
                  <a:lnTo>
                    <a:pt x="76262" y="222651"/>
                  </a:lnTo>
                  <a:cubicBezTo>
                    <a:pt x="34144" y="222651"/>
                    <a:pt x="0" y="188508"/>
                    <a:pt x="0" y="146389"/>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25" id="25"/>
            <p:cNvSpPr txBox="true"/>
            <p:nvPr/>
          </p:nvSpPr>
          <p:spPr>
            <a:xfrm>
              <a:off x="0" y="-38100"/>
              <a:ext cx="909057" cy="260751"/>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26" id="26"/>
          <p:cNvGrpSpPr/>
          <p:nvPr/>
        </p:nvGrpSpPr>
        <p:grpSpPr>
          <a:xfrm rot="0">
            <a:off x="13095350" y="5600922"/>
            <a:ext cx="3451574" cy="845380"/>
            <a:chOff x="0" y="0"/>
            <a:chExt cx="909057" cy="222651"/>
          </a:xfrm>
        </p:grpSpPr>
        <p:sp>
          <p:nvSpPr>
            <p:cNvPr name="Freeform 27" id="27"/>
            <p:cNvSpPr/>
            <p:nvPr/>
          </p:nvSpPr>
          <p:spPr>
            <a:xfrm flipH="false" flipV="false" rot="0">
              <a:off x="0" y="0"/>
              <a:ext cx="909057" cy="222651"/>
            </a:xfrm>
            <a:custGeom>
              <a:avLst/>
              <a:gdLst/>
              <a:ahLst/>
              <a:cxnLst/>
              <a:rect r="r" b="b" t="t" l="l"/>
              <a:pathLst>
                <a:path h="222651" w="909057">
                  <a:moveTo>
                    <a:pt x="76262" y="0"/>
                  </a:moveTo>
                  <a:lnTo>
                    <a:pt x="832794" y="0"/>
                  </a:lnTo>
                  <a:cubicBezTo>
                    <a:pt x="874913" y="0"/>
                    <a:pt x="909057" y="34144"/>
                    <a:pt x="909057" y="76262"/>
                  </a:cubicBezTo>
                  <a:lnTo>
                    <a:pt x="909057" y="146389"/>
                  </a:lnTo>
                  <a:cubicBezTo>
                    <a:pt x="909057" y="188508"/>
                    <a:pt x="874913" y="222651"/>
                    <a:pt x="832794" y="222651"/>
                  </a:cubicBezTo>
                  <a:lnTo>
                    <a:pt x="76262" y="222651"/>
                  </a:lnTo>
                  <a:cubicBezTo>
                    <a:pt x="34144" y="222651"/>
                    <a:pt x="0" y="188508"/>
                    <a:pt x="0" y="146389"/>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28" id="28"/>
            <p:cNvSpPr txBox="true"/>
            <p:nvPr/>
          </p:nvSpPr>
          <p:spPr>
            <a:xfrm>
              <a:off x="0" y="-38100"/>
              <a:ext cx="909057" cy="260751"/>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29" id="29"/>
          <p:cNvGrpSpPr/>
          <p:nvPr/>
        </p:nvGrpSpPr>
        <p:grpSpPr>
          <a:xfrm rot="0">
            <a:off x="13095350" y="6798377"/>
            <a:ext cx="3451574" cy="845380"/>
            <a:chOff x="0" y="0"/>
            <a:chExt cx="909057" cy="222651"/>
          </a:xfrm>
        </p:grpSpPr>
        <p:sp>
          <p:nvSpPr>
            <p:cNvPr name="Freeform 30" id="30"/>
            <p:cNvSpPr/>
            <p:nvPr/>
          </p:nvSpPr>
          <p:spPr>
            <a:xfrm flipH="false" flipV="false" rot="0">
              <a:off x="0" y="0"/>
              <a:ext cx="909057" cy="222651"/>
            </a:xfrm>
            <a:custGeom>
              <a:avLst/>
              <a:gdLst/>
              <a:ahLst/>
              <a:cxnLst/>
              <a:rect r="r" b="b" t="t" l="l"/>
              <a:pathLst>
                <a:path h="222651" w="909057">
                  <a:moveTo>
                    <a:pt x="76262" y="0"/>
                  </a:moveTo>
                  <a:lnTo>
                    <a:pt x="832794" y="0"/>
                  </a:lnTo>
                  <a:cubicBezTo>
                    <a:pt x="874913" y="0"/>
                    <a:pt x="909057" y="34144"/>
                    <a:pt x="909057" y="76262"/>
                  </a:cubicBezTo>
                  <a:lnTo>
                    <a:pt x="909057" y="146389"/>
                  </a:lnTo>
                  <a:cubicBezTo>
                    <a:pt x="909057" y="188508"/>
                    <a:pt x="874913" y="222651"/>
                    <a:pt x="832794" y="222651"/>
                  </a:cubicBezTo>
                  <a:lnTo>
                    <a:pt x="76262" y="222651"/>
                  </a:lnTo>
                  <a:cubicBezTo>
                    <a:pt x="34144" y="222651"/>
                    <a:pt x="0" y="188508"/>
                    <a:pt x="0" y="146389"/>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31" id="31"/>
            <p:cNvSpPr txBox="true"/>
            <p:nvPr/>
          </p:nvSpPr>
          <p:spPr>
            <a:xfrm>
              <a:off x="0" y="-38100"/>
              <a:ext cx="909057" cy="260751"/>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32" id="32"/>
          <p:cNvSpPr txBox="true"/>
          <p:nvPr/>
        </p:nvSpPr>
        <p:spPr>
          <a:xfrm rot="0">
            <a:off x="2852189" y="1194802"/>
            <a:ext cx="12583623" cy="866698"/>
          </a:xfrm>
          <a:prstGeom prst="rect">
            <a:avLst/>
          </a:prstGeom>
        </p:spPr>
        <p:txBody>
          <a:bodyPr anchor="t" rtlCol="false" tIns="0" lIns="0" bIns="0" rIns="0">
            <a:spAutoFit/>
          </a:bodyPr>
          <a:lstStyle/>
          <a:p>
            <a:pPr algn="ctr" marL="0" indent="0" lvl="0">
              <a:lnSpc>
                <a:spcPts val="6375"/>
              </a:lnSpc>
              <a:spcBef>
                <a:spcPct val="0"/>
              </a:spcBef>
            </a:pPr>
            <a:r>
              <a:rPr lang="en-US" b="true" sz="6312">
                <a:solidFill>
                  <a:srgbClr val="000000"/>
                </a:solidFill>
                <a:latin typeface="Bebas Neue Bold"/>
                <a:ea typeface="Bebas Neue Bold"/>
                <a:cs typeface="Bebas Neue Bold"/>
                <a:sym typeface="Bebas Neue Bold"/>
              </a:rPr>
              <a:t>What can I do for free with ChatGPD?</a:t>
            </a:r>
          </a:p>
        </p:txBody>
      </p:sp>
      <p:sp>
        <p:nvSpPr>
          <p:cNvPr name="TextBox 33" id="33"/>
          <p:cNvSpPr txBox="true"/>
          <p:nvPr/>
        </p:nvSpPr>
        <p:spPr>
          <a:xfrm rot="0">
            <a:off x="1896403" y="8262057"/>
            <a:ext cx="3140918" cy="351028"/>
          </a:xfrm>
          <a:prstGeom prst="rect">
            <a:avLst/>
          </a:prstGeom>
        </p:spPr>
        <p:txBody>
          <a:bodyPr anchor="t" rtlCol="false" tIns="0" lIns="0" bIns="0" rIns="0">
            <a:spAutoFit/>
          </a:bodyPr>
          <a:lstStyle/>
          <a:p>
            <a:pPr algn="ctr" marL="0" indent="0" lvl="0">
              <a:lnSpc>
                <a:spcPts val="2756"/>
              </a:lnSpc>
            </a:pPr>
            <a:r>
              <a:rPr lang="en-US" sz="2600">
                <a:solidFill>
                  <a:srgbClr val="000000"/>
                </a:solidFill>
                <a:latin typeface="Montserrat Classic"/>
                <a:ea typeface="Montserrat Classic"/>
                <a:cs typeface="Montserrat Classic"/>
                <a:sym typeface="Montserrat Classic"/>
              </a:rPr>
              <a:t>Learning&amp;studying</a:t>
            </a:r>
          </a:p>
        </p:txBody>
      </p:sp>
      <p:sp>
        <p:nvSpPr>
          <p:cNvPr name="TextBox 34" id="34"/>
          <p:cNvSpPr txBox="true"/>
          <p:nvPr/>
        </p:nvSpPr>
        <p:spPr>
          <a:xfrm rot="0">
            <a:off x="2138046" y="3472239"/>
            <a:ext cx="2657633" cy="351028"/>
          </a:xfrm>
          <a:prstGeom prst="rect">
            <a:avLst/>
          </a:prstGeom>
        </p:spPr>
        <p:txBody>
          <a:bodyPr anchor="t" rtlCol="false" tIns="0" lIns="0" bIns="0" rIns="0">
            <a:spAutoFit/>
          </a:bodyPr>
          <a:lstStyle/>
          <a:p>
            <a:pPr algn="ctr" marL="0" indent="0" lvl="0">
              <a:lnSpc>
                <a:spcPts val="2756"/>
              </a:lnSpc>
            </a:pPr>
            <a:r>
              <a:rPr lang="en-US" sz="2600">
                <a:solidFill>
                  <a:srgbClr val="000000"/>
                </a:solidFill>
                <a:latin typeface="Montserrat Classic"/>
                <a:ea typeface="Montserrat Classic"/>
                <a:cs typeface="Montserrat Classic"/>
                <a:sym typeface="Montserrat Classic"/>
              </a:rPr>
              <a:t>Ask questions</a:t>
            </a:r>
          </a:p>
        </p:txBody>
      </p:sp>
      <p:sp>
        <p:nvSpPr>
          <p:cNvPr name="TextBox 35" id="35"/>
          <p:cNvSpPr txBox="true"/>
          <p:nvPr/>
        </p:nvSpPr>
        <p:spPr>
          <a:xfrm rot="0">
            <a:off x="1896403" y="4669693"/>
            <a:ext cx="3140918" cy="351028"/>
          </a:xfrm>
          <a:prstGeom prst="rect">
            <a:avLst/>
          </a:prstGeom>
        </p:spPr>
        <p:txBody>
          <a:bodyPr anchor="t" rtlCol="false" tIns="0" lIns="0" bIns="0" rIns="0">
            <a:spAutoFit/>
          </a:bodyPr>
          <a:lstStyle/>
          <a:p>
            <a:pPr algn="ctr" marL="0" indent="0" lvl="0">
              <a:lnSpc>
                <a:spcPts val="2756"/>
              </a:lnSpc>
            </a:pPr>
            <a:r>
              <a:rPr lang="en-US" sz="2600">
                <a:solidFill>
                  <a:srgbClr val="000000"/>
                </a:solidFill>
                <a:latin typeface="Montserrat Classic"/>
                <a:ea typeface="Montserrat Classic"/>
                <a:cs typeface="Montserrat Classic"/>
                <a:sym typeface="Montserrat Classic"/>
              </a:rPr>
              <a:t>Create texts</a:t>
            </a:r>
          </a:p>
        </p:txBody>
      </p:sp>
      <p:sp>
        <p:nvSpPr>
          <p:cNvPr name="TextBox 36" id="36"/>
          <p:cNvSpPr txBox="true"/>
          <p:nvPr/>
        </p:nvSpPr>
        <p:spPr>
          <a:xfrm rot="0">
            <a:off x="2138046" y="5867148"/>
            <a:ext cx="2657633" cy="351028"/>
          </a:xfrm>
          <a:prstGeom prst="rect">
            <a:avLst/>
          </a:prstGeom>
        </p:spPr>
        <p:txBody>
          <a:bodyPr anchor="t" rtlCol="false" tIns="0" lIns="0" bIns="0" rIns="0">
            <a:spAutoFit/>
          </a:bodyPr>
          <a:lstStyle/>
          <a:p>
            <a:pPr algn="ctr" marL="0" indent="0" lvl="0">
              <a:lnSpc>
                <a:spcPts val="2756"/>
              </a:lnSpc>
            </a:pPr>
            <a:r>
              <a:rPr lang="en-US" sz="2600">
                <a:solidFill>
                  <a:srgbClr val="000000"/>
                </a:solidFill>
                <a:latin typeface="Montserrat Classic"/>
                <a:ea typeface="Montserrat Classic"/>
                <a:cs typeface="Montserrat Classic"/>
                <a:sym typeface="Montserrat Classic"/>
              </a:rPr>
              <a:t>Programming</a:t>
            </a:r>
          </a:p>
        </p:txBody>
      </p:sp>
      <p:sp>
        <p:nvSpPr>
          <p:cNvPr name="TextBox 37" id="37"/>
          <p:cNvSpPr txBox="true"/>
          <p:nvPr/>
        </p:nvSpPr>
        <p:spPr>
          <a:xfrm rot="0">
            <a:off x="1896403" y="7064602"/>
            <a:ext cx="3140918" cy="351028"/>
          </a:xfrm>
          <a:prstGeom prst="rect">
            <a:avLst/>
          </a:prstGeom>
        </p:spPr>
        <p:txBody>
          <a:bodyPr anchor="t" rtlCol="false" tIns="0" lIns="0" bIns="0" rIns="0">
            <a:spAutoFit/>
          </a:bodyPr>
          <a:lstStyle/>
          <a:p>
            <a:pPr algn="ctr" marL="0" indent="0" lvl="0">
              <a:lnSpc>
                <a:spcPts val="2756"/>
              </a:lnSpc>
            </a:pPr>
            <a:r>
              <a:rPr lang="en-US" sz="2600">
                <a:solidFill>
                  <a:srgbClr val="000000"/>
                </a:solidFill>
                <a:latin typeface="Montserrat Classic"/>
                <a:ea typeface="Montserrat Classic"/>
                <a:cs typeface="Montserrat Classic"/>
                <a:sym typeface="Montserrat Classic"/>
              </a:rPr>
              <a:t>Translate</a:t>
            </a:r>
          </a:p>
        </p:txBody>
      </p:sp>
      <p:sp>
        <p:nvSpPr>
          <p:cNvPr name="TextBox 38" id="38"/>
          <p:cNvSpPr txBox="true"/>
          <p:nvPr/>
        </p:nvSpPr>
        <p:spPr>
          <a:xfrm rot="0">
            <a:off x="13248263" y="8262057"/>
            <a:ext cx="3145749" cy="351028"/>
          </a:xfrm>
          <a:prstGeom prst="rect">
            <a:avLst/>
          </a:prstGeom>
        </p:spPr>
        <p:txBody>
          <a:bodyPr anchor="t" rtlCol="false" tIns="0" lIns="0" bIns="0" rIns="0">
            <a:spAutoFit/>
          </a:bodyPr>
          <a:lstStyle/>
          <a:p>
            <a:pPr algn="ctr" marL="0" indent="0" lvl="0">
              <a:lnSpc>
                <a:spcPts val="2756"/>
              </a:lnSpc>
            </a:pPr>
            <a:r>
              <a:rPr lang="en-US" sz="2600">
                <a:solidFill>
                  <a:srgbClr val="000000"/>
                </a:solidFill>
                <a:latin typeface="Montserrat Classic"/>
                <a:ea typeface="Montserrat Classic"/>
                <a:cs typeface="Montserrat Classic"/>
                <a:sym typeface="Montserrat Classic"/>
              </a:rPr>
              <a:t>Social media </a:t>
            </a:r>
          </a:p>
        </p:txBody>
      </p:sp>
      <p:sp>
        <p:nvSpPr>
          <p:cNvPr name="TextBox 39" id="39"/>
          <p:cNvSpPr txBox="true"/>
          <p:nvPr/>
        </p:nvSpPr>
        <p:spPr>
          <a:xfrm rot="0">
            <a:off x="13302459" y="3472239"/>
            <a:ext cx="3037357" cy="351028"/>
          </a:xfrm>
          <a:prstGeom prst="rect">
            <a:avLst/>
          </a:prstGeom>
        </p:spPr>
        <p:txBody>
          <a:bodyPr anchor="t" rtlCol="false" tIns="0" lIns="0" bIns="0" rIns="0">
            <a:spAutoFit/>
          </a:bodyPr>
          <a:lstStyle/>
          <a:p>
            <a:pPr algn="ctr" marL="0" indent="0" lvl="0">
              <a:lnSpc>
                <a:spcPts val="2756"/>
              </a:lnSpc>
            </a:pPr>
            <a:r>
              <a:rPr lang="en-US" sz="2600">
                <a:solidFill>
                  <a:srgbClr val="000000"/>
                </a:solidFill>
                <a:latin typeface="Montserrat Classic"/>
                <a:ea typeface="Montserrat Classic"/>
                <a:cs typeface="Montserrat Classic"/>
                <a:sym typeface="Montserrat Classic"/>
              </a:rPr>
              <a:t>Develop ideas</a:t>
            </a:r>
          </a:p>
        </p:txBody>
      </p:sp>
      <p:sp>
        <p:nvSpPr>
          <p:cNvPr name="TextBox 40" id="40"/>
          <p:cNvSpPr txBox="true"/>
          <p:nvPr/>
        </p:nvSpPr>
        <p:spPr>
          <a:xfrm rot="0">
            <a:off x="13302459" y="4669693"/>
            <a:ext cx="3037357" cy="351028"/>
          </a:xfrm>
          <a:prstGeom prst="rect">
            <a:avLst/>
          </a:prstGeom>
        </p:spPr>
        <p:txBody>
          <a:bodyPr anchor="t" rtlCol="false" tIns="0" lIns="0" bIns="0" rIns="0">
            <a:spAutoFit/>
          </a:bodyPr>
          <a:lstStyle/>
          <a:p>
            <a:pPr algn="ctr" marL="0" indent="0" lvl="0">
              <a:lnSpc>
                <a:spcPts val="2756"/>
              </a:lnSpc>
            </a:pPr>
            <a:r>
              <a:rPr lang="en-US" sz="2600">
                <a:solidFill>
                  <a:srgbClr val="000000"/>
                </a:solidFill>
                <a:latin typeface="Montserrat Classic"/>
                <a:ea typeface="Montserrat Classic"/>
                <a:cs typeface="Montserrat Classic"/>
                <a:sym typeface="Montserrat Classic"/>
              </a:rPr>
              <a:t>Gaming</a:t>
            </a:r>
          </a:p>
        </p:txBody>
      </p:sp>
      <p:sp>
        <p:nvSpPr>
          <p:cNvPr name="TextBox 41" id="41"/>
          <p:cNvSpPr txBox="true"/>
          <p:nvPr/>
        </p:nvSpPr>
        <p:spPr>
          <a:xfrm rot="0">
            <a:off x="13302459" y="5867148"/>
            <a:ext cx="3037357" cy="351028"/>
          </a:xfrm>
          <a:prstGeom prst="rect">
            <a:avLst/>
          </a:prstGeom>
        </p:spPr>
        <p:txBody>
          <a:bodyPr anchor="t" rtlCol="false" tIns="0" lIns="0" bIns="0" rIns="0">
            <a:spAutoFit/>
          </a:bodyPr>
          <a:lstStyle/>
          <a:p>
            <a:pPr algn="ctr" marL="0" indent="0" lvl="0">
              <a:lnSpc>
                <a:spcPts val="2756"/>
              </a:lnSpc>
            </a:pPr>
            <a:r>
              <a:rPr lang="en-US" sz="2600">
                <a:solidFill>
                  <a:srgbClr val="000000"/>
                </a:solidFill>
                <a:latin typeface="Montserrat Classic"/>
                <a:ea typeface="Montserrat Classic"/>
                <a:cs typeface="Montserrat Classic"/>
                <a:sym typeface="Montserrat Classic"/>
              </a:rPr>
              <a:t>Write e-Mails</a:t>
            </a:r>
          </a:p>
        </p:txBody>
      </p:sp>
      <p:sp>
        <p:nvSpPr>
          <p:cNvPr name="TextBox 42" id="42"/>
          <p:cNvSpPr txBox="true"/>
          <p:nvPr/>
        </p:nvSpPr>
        <p:spPr>
          <a:xfrm rot="0">
            <a:off x="13246244" y="7064602"/>
            <a:ext cx="3300681" cy="351028"/>
          </a:xfrm>
          <a:prstGeom prst="rect">
            <a:avLst/>
          </a:prstGeom>
        </p:spPr>
        <p:txBody>
          <a:bodyPr anchor="t" rtlCol="false" tIns="0" lIns="0" bIns="0" rIns="0">
            <a:spAutoFit/>
          </a:bodyPr>
          <a:lstStyle/>
          <a:p>
            <a:pPr algn="ctr" marL="0" indent="0" lvl="0">
              <a:lnSpc>
                <a:spcPts val="2756"/>
              </a:lnSpc>
            </a:pPr>
            <a:r>
              <a:rPr lang="en-US" sz="2600">
                <a:solidFill>
                  <a:srgbClr val="000000"/>
                </a:solidFill>
                <a:latin typeface="Montserrat Classic"/>
                <a:ea typeface="Montserrat Classic"/>
                <a:cs typeface="Montserrat Classic"/>
                <a:sym typeface="Montserrat Classic"/>
              </a:rPr>
              <a:t>Rewrite texts</a:t>
            </a:r>
          </a:p>
        </p:txBody>
      </p:sp>
      <p:sp>
        <p:nvSpPr>
          <p:cNvPr name="Freeform 43" id="43"/>
          <p:cNvSpPr/>
          <p:nvPr/>
        </p:nvSpPr>
        <p:spPr>
          <a:xfrm flipH="false" flipV="false" rot="0">
            <a:off x="6184310" y="2813418"/>
            <a:ext cx="6070273" cy="6444882"/>
          </a:xfrm>
          <a:custGeom>
            <a:avLst/>
            <a:gdLst/>
            <a:ahLst/>
            <a:cxnLst/>
            <a:rect r="r" b="b" t="t" l="l"/>
            <a:pathLst>
              <a:path h="6444882" w="6070273">
                <a:moveTo>
                  <a:pt x="0" y="0"/>
                </a:moveTo>
                <a:lnTo>
                  <a:pt x="6070273" y="0"/>
                </a:lnTo>
                <a:lnTo>
                  <a:pt x="6070273" y="6444882"/>
                </a:lnTo>
                <a:lnTo>
                  <a:pt x="0" y="64448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545246" y="835782"/>
            <a:ext cx="16229966" cy="1373471"/>
          </a:xfrm>
          <a:prstGeom prst="rect">
            <a:avLst/>
          </a:prstGeom>
        </p:spPr>
        <p:txBody>
          <a:bodyPr anchor="t" rtlCol="false" tIns="0" lIns="0" bIns="0" rIns="0">
            <a:spAutoFit/>
          </a:bodyPr>
          <a:lstStyle/>
          <a:p>
            <a:pPr algn="l">
              <a:lnSpc>
                <a:spcPts val="4453"/>
              </a:lnSpc>
            </a:pPr>
            <a:r>
              <a:rPr lang="en-US" sz="4409" b="true">
                <a:solidFill>
                  <a:srgbClr val="000000"/>
                </a:solidFill>
                <a:latin typeface="Bebas Neue Bold"/>
                <a:ea typeface="Bebas Neue Bold"/>
                <a:cs typeface="Bebas Neue Bold"/>
                <a:sym typeface="Bebas Neue Bold"/>
              </a:rPr>
              <a:t>With the free version of ChatGPT (usually GPT-3.5) you may</a:t>
            </a:r>
          </a:p>
          <a:p>
            <a:pPr algn="ctr" marL="0" indent="0" lvl="0">
              <a:lnSpc>
                <a:spcPts val="6068"/>
              </a:lnSpc>
              <a:spcBef>
                <a:spcPct val="0"/>
              </a:spcBef>
            </a:pPr>
          </a:p>
        </p:txBody>
      </p:sp>
      <p:grpSp>
        <p:nvGrpSpPr>
          <p:cNvPr name="Group 3" id="3"/>
          <p:cNvGrpSpPr/>
          <p:nvPr/>
        </p:nvGrpSpPr>
        <p:grpSpPr>
          <a:xfrm rot="0">
            <a:off x="1601536" y="1653750"/>
            <a:ext cx="3451574" cy="7732441"/>
            <a:chOff x="0" y="0"/>
            <a:chExt cx="909057" cy="2036528"/>
          </a:xfrm>
        </p:grpSpPr>
        <p:sp>
          <p:nvSpPr>
            <p:cNvPr name="Freeform 4" id="4"/>
            <p:cNvSpPr/>
            <p:nvPr/>
          </p:nvSpPr>
          <p:spPr>
            <a:xfrm flipH="false" flipV="false" rot="0">
              <a:off x="0" y="0"/>
              <a:ext cx="909057" cy="2036528"/>
            </a:xfrm>
            <a:custGeom>
              <a:avLst/>
              <a:gdLst/>
              <a:ahLst/>
              <a:cxnLst/>
              <a:rect r="r" b="b" t="t" l="l"/>
              <a:pathLst>
                <a:path h="2036528" w="909057">
                  <a:moveTo>
                    <a:pt x="76262" y="0"/>
                  </a:moveTo>
                  <a:lnTo>
                    <a:pt x="832794" y="0"/>
                  </a:lnTo>
                  <a:cubicBezTo>
                    <a:pt x="874913" y="0"/>
                    <a:pt x="909057" y="34144"/>
                    <a:pt x="909057" y="76262"/>
                  </a:cubicBezTo>
                  <a:lnTo>
                    <a:pt x="909057" y="1960265"/>
                  </a:lnTo>
                  <a:cubicBezTo>
                    <a:pt x="909057" y="1980491"/>
                    <a:pt x="901022" y="1999889"/>
                    <a:pt x="886720" y="2014191"/>
                  </a:cubicBezTo>
                  <a:cubicBezTo>
                    <a:pt x="872418" y="2028493"/>
                    <a:pt x="853020" y="2036528"/>
                    <a:pt x="832794" y="2036528"/>
                  </a:cubicBezTo>
                  <a:lnTo>
                    <a:pt x="76262" y="2036528"/>
                  </a:lnTo>
                  <a:cubicBezTo>
                    <a:pt x="34144" y="2036528"/>
                    <a:pt x="0" y="2002384"/>
                    <a:pt x="0" y="1960265"/>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5" id="5"/>
            <p:cNvSpPr txBox="true"/>
            <p:nvPr/>
          </p:nvSpPr>
          <p:spPr>
            <a:xfrm>
              <a:off x="0" y="-38100"/>
              <a:ext cx="909057" cy="2074628"/>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6" id="6"/>
          <p:cNvGrpSpPr/>
          <p:nvPr/>
        </p:nvGrpSpPr>
        <p:grpSpPr>
          <a:xfrm rot="0">
            <a:off x="9339325" y="1674304"/>
            <a:ext cx="3451574" cy="7732441"/>
            <a:chOff x="0" y="0"/>
            <a:chExt cx="909057" cy="2036528"/>
          </a:xfrm>
        </p:grpSpPr>
        <p:sp>
          <p:nvSpPr>
            <p:cNvPr name="Freeform 7" id="7"/>
            <p:cNvSpPr/>
            <p:nvPr/>
          </p:nvSpPr>
          <p:spPr>
            <a:xfrm flipH="false" flipV="false" rot="0">
              <a:off x="0" y="0"/>
              <a:ext cx="909057" cy="2036528"/>
            </a:xfrm>
            <a:custGeom>
              <a:avLst/>
              <a:gdLst/>
              <a:ahLst/>
              <a:cxnLst/>
              <a:rect r="r" b="b" t="t" l="l"/>
              <a:pathLst>
                <a:path h="2036528" w="909057">
                  <a:moveTo>
                    <a:pt x="76262" y="0"/>
                  </a:moveTo>
                  <a:lnTo>
                    <a:pt x="832794" y="0"/>
                  </a:lnTo>
                  <a:cubicBezTo>
                    <a:pt x="874913" y="0"/>
                    <a:pt x="909057" y="34144"/>
                    <a:pt x="909057" y="76262"/>
                  </a:cubicBezTo>
                  <a:lnTo>
                    <a:pt x="909057" y="1960265"/>
                  </a:lnTo>
                  <a:cubicBezTo>
                    <a:pt x="909057" y="1980491"/>
                    <a:pt x="901022" y="1999889"/>
                    <a:pt x="886720" y="2014191"/>
                  </a:cubicBezTo>
                  <a:cubicBezTo>
                    <a:pt x="872418" y="2028493"/>
                    <a:pt x="853020" y="2036528"/>
                    <a:pt x="832794" y="2036528"/>
                  </a:cubicBezTo>
                  <a:lnTo>
                    <a:pt x="76262" y="2036528"/>
                  </a:lnTo>
                  <a:cubicBezTo>
                    <a:pt x="34144" y="2036528"/>
                    <a:pt x="0" y="2002384"/>
                    <a:pt x="0" y="1960265"/>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8" id="8"/>
            <p:cNvSpPr txBox="true"/>
            <p:nvPr/>
          </p:nvSpPr>
          <p:spPr>
            <a:xfrm>
              <a:off x="0" y="-38100"/>
              <a:ext cx="909057" cy="2074628"/>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9" id="9"/>
          <p:cNvGrpSpPr/>
          <p:nvPr/>
        </p:nvGrpSpPr>
        <p:grpSpPr>
          <a:xfrm rot="0">
            <a:off x="13202879" y="1674304"/>
            <a:ext cx="3451574" cy="7732441"/>
            <a:chOff x="0" y="0"/>
            <a:chExt cx="909057" cy="2036528"/>
          </a:xfrm>
        </p:grpSpPr>
        <p:sp>
          <p:nvSpPr>
            <p:cNvPr name="Freeform 10" id="10"/>
            <p:cNvSpPr/>
            <p:nvPr/>
          </p:nvSpPr>
          <p:spPr>
            <a:xfrm flipH="false" flipV="false" rot="0">
              <a:off x="0" y="0"/>
              <a:ext cx="909057" cy="2036528"/>
            </a:xfrm>
            <a:custGeom>
              <a:avLst/>
              <a:gdLst/>
              <a:ahLst/>
              <a:cxnLst/>
              <a:rect r="r" b="b" t="t" l="l"/>
              <a:pathLst>
                <a:path h="2036528" w="909057">
                  <a:moveTo>
                    <a:pt x="76262" y="0"/>
                  </a:moveTo>
                  <a:lnTo>
                    <a:pt x="832794" y="0"/>
                  </a:lnTo>
                  <a:cubicBezTo>
                    <a:pt x="874913" y="0"/>
                    <a:pt x="909057" y="34144"/>
                    <a:pt x="909057" y="76262"/>
                  </a:cubicBezTo>
                  <a:lnTo>
                    <a:pt x="909057" y="1960265"/>
                  </a:lnTo>
                  <a:cubicBezTo>
                    <a:pt x="909057" y="1980491"/>
                    <a:pt x="901022" y="1999889"/>
                    <a:pt x="886720" y="2014191"/>
                  </a:cubicBezTo>
                  <a:cubicBezTo>
                    <a:pt x="872418" y="2028493"/>
                    <a:pt x="853020" y="2036528"/>
                    <a:pt x="832794" y="2036528"/>
                  </a:cubicBezTo>
                  <a:lnTo>
                    <a:pt x="76262" y="2036528"/>
                  </a:lnTo>
                  <a:cubicBezTo>
                    <a:pt x="34144" y="2036528"/>
                    <a:pt x="0" y="2002384"/>
                    <a:pt x="0" y="1960265"/>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11" id="11"/>
            <p:cNvSpPr txBox="true"/>
            <p:nvPr/>
          </p:nvSpPr>
          <p:spPr>
            <a:xfrm>
              <a:off x="0" y="-38100"/>
              <a:ext cx="909057" cy="2074628"/>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12" id="12"/>
          <p:cNvGrpSpPr/>
          <p:nvPr/>
        </p:nvGrpSpPr>
        <p:grpSpPr>
          <a:xfrm rot="0">
            <a:off x="5468650" y="1653750"/>
            <a:ext cx="3451574" cy="7732441"/>
            <a:chOff x="0" y="0"/>
            <a:chExt cx="909057" cy="2036528"/>
          </a:xfrm>
        </p:grpSpPr>
        <p:sp>
          <p:nvSpPr>
            <p:cNvPr name="Freeform 13" id="13"/>
            <p:cNvSpPr/>
            <p:nvPr/>
          </p:nvSpPr>
          <p:spPr>
            <a:xfrm flipH="false" flipV="false" rot="0">
              <a:off x="0" y="0"/>
              <a:ext cx="909057" cy="2036528"/>
            </a:xfrm>
            <a:custGeom>
              <a:avLst/>
              <a:gdLst/>
              <a:ahLst/>
              <a:cxnLst/>
              <a:rect r="r" b="b" t="t" l="l"/>
              <a:pathLst>
                <a:path h="2036528" w="909057">
                  <a:moveTo>
                    <a:pt x="76262" y="0"/>
                  </a:moveTo>
                  <a:lnTo>
                    <a:pt x="832794" y="0"/>
                  </a:lnTo>
                  <a:cubicBezTo>
                    <a:pt x="874913" y="0"/>
                    <a:pt x="909057" y="34144"/>
                    <a:pt x="909057" y="76262"/>
                  </a:cubicBezTo>
                  <a:lnTo>
                    <a:pt x="909057" y="1960265"/>
                  </a:lnTo>
                  <a:cubicBezTo>
                    <a:pt x="909057" y="1980491"/>
                    <a:pt x="901022" y="1999889"/>
                    <a:pt x="886720" y="2014191"/>
                  </a:cubicBezTo>
                  <a:cubicBezTo>
                    <a:pt x="872418" y="2028493"/>
                    <a:pt x="853020" y="2036528"/>
                    <a:pt x="832794" y="2036528"/>
                  </a:cubicBezTo>
                  <a:lnTo>
                    <a:pt x="76262" y="2036528"/>
                  </a:lnTo>
                  <a:cubicBezTo>
                    <a:pt x="34144" y="2036528"/>
                    <a:pt x="0" y="2002384"/>
                    <a:pt x="0" y="1960265"/>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14" id="14"/>
            <p:cNvSpPr txBox="true"/>
            <p:nvPr/>
          </p:nvSpPr>
          <p:spPr>
            <a:xfrm>
              <a:off x="0" y="-38100"/>
              <a:ext cx="909057" cy="2074628"/>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Freeform 15" id="15"/>
          <p:cNvSpPr/>
          <p:nvPr/>
        </p:nvSpPr>
        <p:spPr>
          <a:xfrm flipH="false" flipV="false" rot="0">
            <a:off x="3887373" y="7888182"/>
            <a:ext cx="768767" cy="1184316"/>
          </a:xfrm>
          <a:custGeom>
            <a:avLst/>
            <a:gdLst/>
            <a:ahLst/>
            <a:cxnLst/>
            <a:rect r="r" b="b" t="t" l="l"/>
            <a:pathLst>
              <a:path h="1184316" w="768767">
                <a:moveTo>
                  <a:pt x="0" y="0"/>
                </a:moveTo>
                <a:lnTo>
                  <a:pt x="768767" y="0"/>
                </a:lnTo>
                <a:lnTo>
                  <a:pt x="768767" y="1184316"/>
                </a:lnTo>
                <a:lnTo>
                  <a:pt x="0" y="118431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6" id="16"/>
          <p:cNvSpPr/>
          <p:nvPr/>
        </p:nvSpPr>
        <p:spPr>
          <a:xfrm flipH="false" flipV="false" rot="0">
            <a:off x="13974919" y="7075628"/>
            <a:ext cx="1700056" cy="1680930"/>
          </a:xfrm>
          <a:custGeom>
            <a:avLst/>
            <a:gdLst/>
            <a:ahLst/>
            <a:cxnLst/>
            <a:rect r="r" b="b" t="t" l="l"/>
            <a:pathLst>
              <a:path h="1680930" w="1700056">
                <a:moveTo>
                  <a:pt x="0" y="0"/>
                </a:moveTo>
                <a:lnTo>
                  <a:pt x="1700056" y="0"/>
                </a:lnTo>
                <a:lnTo>
                  <a:pt x="1700056" y="1680930"/>
                </a:lnTo>
                <a:lnTo>
                  <a:pt x="0" y="168093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7" id="17"/>
          <p:cNvSpPr txBox="true"/>
          <p:nvPr/>
        </p:nvSpPr>
        <p:spPr>
          <a:xfrm rot="0">
            <a:off x="1998507" y="1852001"/>
            <a:ext cx="2657633" cy="432435"/>
          </a:xfrm>
          <a:prstGeom prst="rect">
            <a:avLst/>
          </a:prstGeom>
        </p:spPr>
        <p:txBody>
          <a:bodyPr anchor="t" rtlCol="false" tIns="0" lIns="0" bIns="0" rIns="0">
            <a:spAutoFit/>
          </a:bodyPr>
          <a:lstStyle/>
          <a:p>
            <a:pPr algn="ctr" marL="0" indent="0" lvl="0">
              <a:lnSpc>
                <a:spcPts val="3510"/>
              </a:lnSpc>
              <a:spcBef>
                <a:spcPct val="0"/>
              </a:spcBef>
            </a:pPr>
            <a:r>
              <a:rPr lang="en-US" b="true" sz="2700">
                <a:solidFill>
                  <a:srgbClr val="000000"/>
                </a:solidFill>
                <a:latin typeface="Montserrat Classic Bold"/>
                <a:ea typeface="Montserrat Classic Bold"/>
                <a:cs typeface="Montserrat Classic Bold"/>
                <a:sym typeface="Montserrat Classic Bold"/>
              </a:rPr>
              <a:t>Ask questions</a:t>
            </a:r>
          </a:p>
        </p:txBody>
      </p:sp>
      <p:sp>
        <p:nvSpPr>
          <p:cNvPr name="TextBox 18" id="18"/>
          <p:cNvSpPr txBox="true"/>
          <p:nvPr/>
        </p:nvSpPr>
        <p:spPr>
          <a:xfrm rot="0">
            <a:off x="1684764" y="3178718"/>
            <a:ext cx="3002837" cy="4777740"/>
          </a:xfrm>
          <a:prstGeom prst="rect">
            <a:avLst/>
          </a:prstGeom>
        </p:spPr>
        <p:txBody>
          <a:bodyPr anchor="t" rtlCol="false" tIns="0" lIns="0" bIns="0" rIns="0">
            <a:spAutoFit/>
          </a:bodyPr>
          <a:lstStyle/>
          <a:p>
            <a:pPr algn="l">
              <a:lnSpc>
                <a:spcPts val="3150"/>
              </a:lnSpc>
            </a:pPr>
            <a:r>
              <a:rPr lang="en-US" sz="2100">
                <a:solidFill>
                  <a:srgbClr val="000000"/>
                </a:solidFill>
                <a:latin typeface="Montserrat Classic"/>
                <a:ea typeface="Montserrat Classic"/>
                <a:cs typeface="Montserrat Classic"/>
                <a:sym typeface="Montserrat Classic"/>
              </a:rPr>
              <a:t>For example about general knowledge, facts, tips, historical events, science etc.</a:t>
            </a:r>
          </a:p>
          <a:p>
            <a:pPr algn="l">
              <a:lnSpc>
                <a:spcPts val="3150"/>
              </a:lnSpc>
            </a:pPr>
          </a:p>
          <a:p>
            <a:pPr algn="l">
              <a:lnSpc>
                <a:spcPts val="3150"/>
              </a:lnSpc>
            </a:pPr>
            <a:r>
              <a:rPr lang="en-US" b="true" sz="2100">
                <a:solidFill>
                  <a:srgbClr val="000000"/>
                </a:solidFill>
                <a:latin typeface="Montserrat Classic Bold"/>
                <a:ea typeface="Montserrat Classic Bold"/>
                <a:cs typeface="Montserrat Classic Bold"/>
                <a:sym typeface="Montserrat Classic Bold"/>
              </a:rPr>
              <a:t>Example:</a:t>
            </a:r>
            <a:r>
              <a:rPr lang="en-US" sz="2100">
                <a:solidFill>
                  <a:srgbClr val="000000"/>
                </a:solidFill>
                <a:latin typeface="Montserrat Classic"/>
                <a:ea typeface="Montserrat Classic"/>
                <a:cs typeface="Montserrat Classic"/>
                <a:sym typeface="Montserrat Classic"/>
              </a:rPr>
              <a:t> "What is the difference between a solar and a lunar eclipse?"</a:t>
            </a:r>
          </a:p>
          <a:p>
            <a:pPr algn="l">
              <a:lnSpc>
                <a:spcPts val="3150"/>
              </a:lnSpc>
            </a:pPr>
          </a:p>
        </p:txBody>
      </p:sp>
      <p:sp>
        <p:nvSpPr>
          <p:cNvPr name="TextBox 19" id="19"/>
          <p:cNvSpPr txBox="true"/>
          <p:nvPr/>
        </p:nvSpPr>
        <p:spPr>
          <a:xfrm rot="0">
            <a:off x="9636043" y="1869781"/>
            <a:ext cx="2851018" cy="432435"/>
          </a:xfrm>
          <a:prstGeom prst="rect">
            <a:avLst/>
          </a:prstGeom>
        </p:spPr>
        <p:txBody>
          <a:bodyPr anchor="t" rtlCol="false" tIns="0" lIns="0" bIns="0" rIns="0">
            <a:spAutoFit/>
          </a:bodyPr>
          <a:lstStyle/>
          <a:p>
            <a:pPr algn="ctr" marL="0" indent="0" lvl="0">
              <a:lnSpc>
                <a:spcPts val="3510"/>
              </a:lnSpc>
              <a:spcBef>
                <a:spcPct val="0"/>
              </a:spcBef>
            </a:pPr>
            <a:r>
              <a:rPr lang="en-US" b="true" sz="2700">
                <a:solidFill>
                  <a:srgbClr val="000000"/>
                </a:solidFill>
                <a:latin typeface="Montserrat Classic Bold"/>
                <a:ea typeface="Montserrat Classic Bold"/>
                <a:cs typeface="Montserrat Classic Bold"/>
                <a:sym typeface="Montserrat Classic Bold"/>
              </a:rPr>
              <a:t>translations</a:t>
            </a:r>
          </a:p>
        </p:txBody>
      </p:sp>
      <p:sp>
        <p:nvSpPr>
          <p:cNvPr name="TextBox 20" id="20"/>
          <p:cNvSpPr txBox="true"/>
          <p:nvPr/>
        </p:nvSpPr>
        <p:spPr>
          <a:xfrm rot="0">
            <a:off x="9701275" y="2902500"/>
            <a:ext cx="2675020" cy="3977640"/>
          </a:xfrm>
          <a:prstGeom prst="rect">
            <a:avLst/>
          </a:prstGeom>
        </p:spPr>
        <p:txBody>
          <a:bodyPr anchor="t" rtlCol="false" tIns="0" lIns="0" bIns="0" rIns="0">
            <a:spAutoFit/>
          </a:bodyPr>
          <a:lstStyle/>
          <a:p>
            <a:pPr algn="l">
              <a:lnSpc>
                <a:spcPts val="3150"/>
              </a:lnSpc>
            </a:pPr>
          </a:p>
          <a:p>
            <a:pPr algn="l">
              <a:lnSpc>
                <a:spcPts val="3150"/>
              </a:lnSpc>
            </a:pPr>
            <a:r>
              <a:rPr lang="en-US" sz="2100">
                <a:solidFill>
                  <a:srgbClr val="000000"/>
                </a:solidFill>
                <a:latin typeface="Montserrat Classic"/>
                <a:ea typeface="Montserrat Classic"/>
                <a:cs typeface="Montserrat Classic"/>
                <a:sym typeface="Montserrat Classic"/>
              </a:rPr>
              <a:t>Translate textes in different languages </a:t>
            </a:r>
          </a:p>
          <a:p>
            <a:pPr algn="l">
              <a:lnSpc>
                <a:spcPts val="3150"/>
              </a:lnSpc>
            </a:pPr>
          </a:p>
          <a:p>
            <a:pPr algn="l">
              <a:lnSpc>
                <a:spcPts val="3150"/>
              </a:lnSpc>
            </a:pPr>
            <a:r>
              <a:rPr lang="en-US" b="true" sz="2100">
                <a:solidFill>
                  <a:srgbClr val="000000"/>
                </a:solidFill>
                <a:latin typeface="Montserrat Classic Bold"/>
                <a:ea typeface="Montserrat Classic Bold"/>
                <a:cs typeface="Montserrat Classic Bold"/>
                <a:sym typeface="Montserrat Classic Bold"/>
              </a:rPr>
              <a:t>Example: </a:t>
            </a:r>
            <a:r>
              <a:rPr lang="en-US" sz="2100">
                <a:solidFill>
                  <a:srgbClr val="000000"/>
                </a:solidFill>
                <a:latin typeface="Montserrat Classic"/>
                <a:ea typeface="Montserrat Classic"/>
                <a:cs typeface="Montserrat Classic"/>
                <a:sym typeface="Montserrat Classic"/>
              </a:rPr>
              <a:t>“Translate “How do you do?” in spanish</a:t>
            </a:r>
          </a:p>
          <a:p>
            <a:pPr algn="ctr" marL="0" indent="0" lvl="0">
              <a:lnSpc>
                <a:spcPts val="3150"/>
              </a:lnSpc>
              <a:spcBef>
                <a:spcPct val="0"/>
              </a:spcBef>
            </a:pPr>
          </a:p>
        </p:txBody>
      </p:sp>
      <p:sp>
        <p:nvSpPr>
          <p:cNvPr name="TextBox 21" id="21"/>
          <p:cNvSpPr txBox="true"/>
          <p:nvPr/>
        </p:nvSpPr>
        <p:spPr>
          <a:xfrm rot="0">
            <a:off x="13377889" y="1834221"/>
            <a:ext cx="3114364" cy="388620"/>
          </a:xfrm>
          <a:prstGeom prst="rect">
            <a:avLst/>
          </a:prstGeom>
        </p:spPr>
        <p:txBody>
          <a:bodyPr anchor="t" rtlCol="false" tIns="0" lIns="0" bIns="0" rIns="0">
            <a:spAutoFit/>
          </a:bodyPr>
          <a:lstStyle/>
          <a:p>
            <a:pPr algn="ctr" marL="0" indent="0" lvl="0">
              <a:lnSpc>
                <a:spcPts val="3120"/>
              </a:lnSpc>
              <a:spcBef>
                <a:spcPct val="0"/>
              </a:spcBef>
            </a:pPr>
            <a:r>
              <a:rPr lang="en-US" b="true" sz="2400">
                <a:solidFill>
                  <a:srgbClr val="000000"/>
                </a:solidFill>
                <a:latin typeface="Montserrat Classic Bold"/>
                <a:ea typeface="Montserrat Classic Bold"/>
                <a:cs typeface="Montserrat Classic Bold"/>
                <a:sym typeface="Montserrat Classic Bold"/>
              </a:rPr>
              <a:t>Learning&amp;studying</a:t>
            </a:r>
          </a:p>
        </p:txBody>
      </p:sp>
      <p:sp>
        <p:nvSpPr>
          <p:cNvPr name="TextBox 22" id="22"/>
          <p:cNvSpPr txBox="true"/>
          <p:nvPr/>
        </p:nvSpPr>
        <p:spPr>
          <a:xfrm rot="0">
            <a:off x="5644904" y="1852001"/>
            <a:ext cx="3071736" cy="870585"/>
          </a:xfrm>
          <a:prstGeom prst="rect">
            <a:avLst/>
          </a:prstGeom>
        </p:spPr>
        <p:txBody>
          <a:bodyPr anchor="t" rtlCol="false" tIns="0" lIns="0" bIns="0" rIns="0">
            <a:spAutoFit/>
          </a:bodyPr>
          <a:lstStyle/>
          <a:p>
            <a:pPr algn="ctr" marL="0" indent="0" lvl="0">
              <a:lnSpc>
                <a:spcPts val="3510"/>
              </a:lnSpc>
              <a:spcBef>
                <a:spcPct val="0"/>
              </a:spcBef>
            </a:pPr>
            <a:r>
              <a:rPr lang="en-US" b="true" sz="2700">
                <a:solidFill>
                  <a:srgbClr val="000000"/>
                </a:solidFill>
                <a:latin typeface="Montserrat Classic Bold"/>
                <a:ea typeface="Montserrat Classic Bold"/>
                <a:cs typeface="Montserrat Classic Bold"/>
                <a:sym typeface="Montserrat Classic Bold"/>
              </a:rPr>
              <a:t>Write and rewrite texts</a:t>
            </a:r>
          </a:p>
        </p:txBody>
      </p:sp>
      <p:sp>
        <p:nvSpPr>
          <p:cNvPr name="TextBox 23" id="23"/>
          <p:cNvSpPr txBox="true"/>
          <p:nvPr/>
        </p:nvSpPr>
        <p:spPr>
          <a:xfrm rot="0">
            <a:off x="5588494" y="3178718"/>
            <a:ext cx="3071736" cy="5577840"/>
          </a:xfrm>
          <a:prstGeom prst="rect">
            <a:avLst/>
          </a:prstGeom>
        </p:spPr>
        <p:txBody>
          <a:bodyPr anchor="t" rtlCol="false" tIns="0" lIns="0" bIns="0" rIns="0">
            <a:spAutoFit/>
          </a:bodyPr>
          <a:lstStyle/>
          <a:p>
            <a:pPr algn="l">
              <a:lnSpc>
                <a:spcPts val="3150"/>
              </a:lnSpc>
              <a:spcBef>
                <a:spcPct val="0"/>
              </a:spcBef>
            </a:pPr>
            <a:r>
              <a:rPr lang="en-US" sz="2100">
                <a:solidFill>
                  <a:srgbClr val="000000"/>
                </a:solidFill>
                <a:latin typeface="Montserrat Classic"/>
                <a:ea typeface="Montserrat Classic"/>
                <a:cs typeface="Montserrat Classic"/>
                <a:sym typeface="Montserrat Classic"/>
              </a:rPr>
              <a:t>Essays, stories, blog posts, poems, speeches, emails and also rewrite them (for example with the instruction “make them simpler or more "formal")</a:t>
            </a:r>
          </a:p>
          <a:p>
            <a:pPr algn="l" marL="453390" indent="-226695" lvl="1">
              <a:lnSpc>
                <a:spcPts val="3150"/>
              </a:lnSpc>
              <a:spcBef>
                <a:spcPct val="0"/>
              </a:spcBef>
            </a:pPr>
          </a:p>
          <a:p>
            <a:pPr algn="l" marL="453390" indent="-226695" lvl="1">
              <a:lnSpc>
                <a:spcPts val="3150"/>
              </a:lnSpc>
              <a:spcBef>
                <a:spcPct val="0"/>
              </a:spcBef>
            </a:pPr>
            <a:r>
              <a:rPr lang="en-US" b="true" sz="2100" strike="noStrike" u="none">
                <a:solidFill>
                  <a:srgbClr val="000000"/>
                </a:solidFill>
                <a:latin typeface="Montserrat Classic Bold"/>
                <a:ea typeface="Montserrat Classic Bold"/>
                <a:cs typeface="Montserrat Classic Bold"/>
                <a:sym typeface="Montserrat Classic Bold"/>
              </a:rPr>
              <a:t>Example: </a:t>
            </a:r>
            <a:r>
              <a:rPr lang="en-US" sz="2100" strike="noStrike" u="none">
                <a:solidFill>
                  <a:srgbClr val="000000"/>
                </a:solidFill>
                <a:latin typeface="Montserrat Classic"/>
                <a:ea typeface="Montserrat Classic"/>
                <a:cs typeface="Montserrat Classic"/>
                <a:sym typeface="Montserrat Classic"/>
              </a:rPr>
              <a:t>"Write a friendly email to reschedule a meeting."</a:t>
            </a:r>
          </a:p>
        </p:txBody>
      </p:sp>
      <p:sp>
        <p:nvSpPr>
          <p:cNvPr name="TextBox 24" id="24"/>
          <p:cNvSpPr txBox="true"/>
          <p:nvPr/>
        </p:nvSpPr>
        <p:spPr>
          <a:xfrm rot="0">
            <a:off x="13006414" y="2902500"/>
            <a:ext cx="3485839" cy="3577590"/>
          </a:xfrm>
          <a:prstGeom prst="rect">
            <a:avLst/>
          </a:prstGeom>
        </p:spPr>
        <p:txBody>
          <a:bodyPr anchor="t" rtlCol="false" tIns="0" lIns="0" bIns="0" rIns="0">
            <a:spAutoFit/>
          </a:bodyPr>
          <a:lstStyle/>
          <a:p>
            <a:pPr algn="l">
              <a:lnSpc>
                <a:spcPts val="3150"/>
              </a:lnSpc>
            </a:pPr>
            <a:r>
              <a:rPr lang="en-US" sz="2100">
                <a:solidFill>
                  <a:srgbClr val="000000"/>
                </a:solidFill>
                <a:latin typeface="Montserrat Classic"/>
                <a:ea typeface="Montserrat Classic"/>
                <a:cs typeface="Montserrat Classic"/>
                <a:sym typeface="Montserrat Classic"/>
              </a:rPr>
              <a:t>Learning support, explanation of concepts, quizzes, support with homework.</a:t>
            </a:r>
          </a:p>
          <a:p>
            <a:pPr algn="l">
              <a:lnSpc>
                <a:spcPts val="3150"/>
              </a:lnSpc>
            </a:pPr>
          </a:p>
          <a:p>
            <a:pPr algn="l" marL="453390" indent="-226695" lvl="1">
              <a:lnSpc>
                <a:spcPts val="3150"/>
              </a:lnSpc>
              <a:spcBef>
                <a:spcPct val="0"/>
              </a:spcBef>
            </a:pPr>
            <a:r>
              <a:rPr lang="en-US" b="true" sz="2100">
                <a:solidFill>
                  <a:srgbClr val="000000"/>
                </a:solidFill>
                <a:latin typeface="Montserrat Classic Bold"/>
                <a:ea typeface="Montserrat Classic Bold"/>
                <a:cs typeface="Montserrat Classic Bold"/>
                <a:sym typeface="Montserrat Classic Bold"/>
              </a:rPr>
              <a:t>Example:</a:t>
            </a:r>
            <a:r>
              <a:rPr lang="en-US" sz="2100">
                <a:solidFill>
                  <a:srgbClr val="000000"/>
                </a:solidFill>
                <a:latin typeface="Montserrat Classic"/>
                <a:ea typeface="Montserrat Classic"/>
                <a:cs typeface="Montserrat Classic"/>
                <a:sym typeface="Montserrat Classic"/>
              </a:rPr>
              <a:t> "Explain the theory of relativity in simple terms."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601536" y="1653750"/>
            <a:ext cx="3451574" cy="7732441"/>
            <a:chOff x="0" y="0"/>
            <a:chExt cx="909057" cy="2036528"/>
          </a:xfrm>
        </p:grpSpPr>
        <p:sp>
          <p:nvSpPr>
            <p:cNvPr name="Freeform 3" id="3"/>
            <p:cNvSpPr/>
            <p:nvPr/>
          </p:nvSpPr>
          <p:spPr>
            <a:xfrm flipH="false" flipV="false" rot="0">
              <a:off x="0" y="0"/>
              <a:ext cx="909057" cy="2036528"/>
            </a:xfrm>
            <a:custGeom>
              <a:avLst/>
              <a:gdLst/>
              <a:ahLst/>
              <a:cxnLst/>
              <a:rect r="r" b="b" t="t" l="l"/>
              <a:pathLst>
                <a:path h="2036528" w="909057">
                  <a:moveTo>
                    <a:pt x="76262" y="0"/>
                  </a:moveTo>
                  <a:lnTo>
                    <a:pt x="832794" y="0"/>
                  </a:lnTo>
                  <a:cubicBezTo>
                    <a:pt x="874913" y="0"/>
                    <a:pt x="909057" y="34144"/>
                    <a:pt x="909057" y="76262"/>
                  </a:cubicBezTo>
                  <a:lnTo>
                    <a:pt x="909057" y="1960265"/>
                  </a:lnTo>
                  <a:cubicBezTo>
                    <a:pt x="909057" y="1980491"/>
                    <a:pt x="901022" y="1999889"/>
                    <a:pt x="886720" y="2014191"/>
                  </a:cubicBezTo>
                  <a:cubicBezTo>
                    <a:pt x="872418" y="2028493"/>
                    <a:pt x="853020" y="2036528"/>
                    <a:pt x="832794" y="2036528"/>
                  </a:cubicBezTo>
                  <a:lnTo>
                    <a:pt x="76262" y="2036528"/>
                  </a:lnTo>
                  <a:cubicBezTo>
                    <a:pt x="34144" y="2036528"/>
                    <a:pt x="0" y="2002384"/>
                    <a:pt x="0" y="1960265"/>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4" id="4"/>
            <p:cNvSpPr txBox="true"/>
            <p:nvPr/>
          </p:nvSpPr>
          <p:spPr>
            <a:xfrm>
              <a:off x="0" y="-38100"/>
              <a:ext cx="909057" cy="2074628"/>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9135740" y="1674304"/>
            <a:ext cx="3451574" cy="7732441"/>
            <a:chOff x="0" y="0"/>
            <a:chExt cx="909057" cy="2036528"/>
          </a:xfrm>
        </p:grpSpPr>
        <p:sp>
          <p:nvSpPr>
            <p:cNvPr name="Freeform 6" id="6"/>
            <p:cNvSpPr/>
            <p:nvPr/>
          </p:nvSpPr>
          <p:spPr>
            <a:xfrm flipH="false" flipV="false" rot="0">
              <a:off x="0" y="0"/>
              <a:ext cx="909057" cy="2036528"/>
            </a:xfrm>
            <a:custGeom>
              <a:avLst/>
              <a:gdLst/>
              <a:ahLst/>
              <a:cxnLst/>
              <a:rect r="r" b="b" t="t" l="l"/>
              <a:pathLst>
                <a:path h="2036528" w="909057">
                  <a:moveTo>
                    <a:pt x="76262" y="0"/>
                  </a:moveTo>
                  <a:lnTo>
                    <a:pt x="832794" y="0"/>
                  </a:lnTo>
                  <a:cubicBezTo>
                    <a:pt x="874913" y="0"/>
                    <a:pt x="909057" y="34144"/>
                    <a:pt x="909057" y="76262"/>
                  </a:cubicBezTo>
                  <a:lnTo>
                    <a:pt x="909057" y="1960265"/>
                  </a:lnTo>
                  <a:cubicBezTo>
                    <a:pt x="909057" y="1980491"/>
                    <a:pt x="901022" y="1999889"/>
                    <a:pt x="886720" y="2014191"/>
                  </a:cubicBezTo>
                  <a:cubicBezTo>
                    <a:pt x="872418" y="2028493"/>
                    <a:pt x="853020" y="2036528"/>
                    <a:pt x="832794" y="2036528"/>
                  </a:cubicBezTo>
                  <a:lnTo>
                    <a:pt x="76262" y="2036528"/>
                  </a:lnTo>
                  <a:cubicBezTo>
                    <a:pt x="34144" y="2036528"/>
                    <a:pt x="0" y="2002384"/>
                    <a:pt x="0" y="1960265"/>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7" id="7"/>
            <p:cNvSpPr txBox="true"/>
            <p:nvPr/>
          </p:nvSpPr>
          <p:spPr>
            <a:xfrm>
              <a:off x="0" y="-38100"/>
              <a:ext cx="909057" cy="2074628"/>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8" id="8"/>
          <p:cNvGrpSpPr/>
          <p:nvPr/>
        </p:nvGrpSpPr>
        <p:grpSpPr>
          <a:xfrm rot="0">
            <a:off x="13111189" y="1653750"/>
            <a:ext cx="3451574" cy="7732441"/>
            <a:chOff x="0" y="0"/>
            <a:chExt cx="909057" cy="2036528"/>
          </a:xfrm>
        </p:grpSpPr>
        <p:sp>
          <p:nvSpPr>
            <p:cNvPr name="Freeform 9" id="9"/>
            <p:cNvSpPr/>
            <p:nvPr/>
          </p:nvSpPr>
          <p:spPr>
            <a:xfrm flipH="false" flipV="false" rot="0">
              <a:off x="0" y="0"/>
              <a:ext cx="909057" cy="2036528"/>
            </a:xfrm>
            <a:custGeom>
              <a:avLst/>
              <a:gdLst/>
              <a:ahLst/>
              <a:cxnLst/>
              <a:rect r="r" b="b" t="t" l="l"/>
              <a:pathLst>
                <a:path h="2036528" w="909057">
                  <a:moveTo>
                    <a:pt x="76262" y="0"/>
                  </a:moveTo>
                  <a:lnTo>
                    <a:pt x="832794" y="0"/>
                  </a:lnTo>
                  <a:cubicBezTo>
                    <a:pt x="874913" y="0"/>
                    <a:pt x="909057" y="34144"/>
                    <a:pt x="909057" y="76262"/>
                  </a:cubicBezTo>
                  <a:lnTo>
                    <a:pt x="909057" y="1960265"/>
                  </a:lnTo>
                  <a:cubicBezTo>
                    <a:pt x="909057" y="1980491"/>
                    <a:pt x="901022" y="1999889"/>
                    <a:pt x="886720" y="2014191"/>
                  </a:cubicBezTo>
                  <a:cubicBezTo>
                    <a:pt x="872418" y="2028493"/>
                    <a:pt x="853020" y="2036528"/>
                    <a:pt x="832794" y="2036528"/>
                  </a:cubicBezTo>
                  <a:lnTo>
                    <a:pt x="76262" y="2036528"/>
                  </a:lnTo>
                  <a:cubicBezTo>
                    <a:pt x="34144" y="2036528"/>
                    <a:pt x="0" y="2002384"/>
                    <a:pt x="0" y="1960265"/>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10" id="10"/>
            <p:cNvSpPr txBox="true"/>
            <p:nvPr/>
          </p:nvSpPr>
          <p:spPr>
            <a:xfrm>
              <a:off x="0" y="-38100"/>
              <a:ext cx="909057" cy="2074628"/>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11" id="11"/>
          <p:cNvGrpSpPr/>
          <p:nvPr/>
        </p:nvGrpSpPr>
        <p:grpSpPr>
          <a:xfrm rot="0">
            <a:off x="5468650" y="1653750"/>
            <a:ext cx="3451574" cy="7732441"/>
            <a:chOff x="0" y="0"/>
            <a:chExt cx="909057" cy="2036528"/>
          </a:xfrm>
        </p:grpSpPr>
        <p:sp>
          <p:nvSpPr>
            <p:cNvPr name="Freeform 12" id="12"/>
            <p:cNvSpPr/>
            <p:nvPr/>
          </p:nvSpPr>
          <p:spPr>
            <a:xfrm flipH="false" flipV="false" rot="0">
              <a:off x="0" y="0"/>
              <a:ext cx="909057" cy="2036528"/>
            </a:xfrm>
            <a:custGeom>
              <a:avLst/>
              <a:gdLst/>
              <a:ahLst/>
              <a:cxnLst/>
              <a:rect r="r" b="b" t="t" l="l"/>
              <a:pathLst>
                <a:path h="2036528" w="909057">
                  <a:moveTo>
                    <a:pt x="76262" y="0"/>
                  </a:moveTo>
                  <a:lnTo>
                    <a:pt x="832794" y="0"/>
                  </a:lnTo>
                  <a:cubicBezTo>
                    <a:pt x="874913" y="0"/>
                    <a:pt x="909057" y="34144"/>
                    <a:pt x="909057" y="76262"/>
                  </a:cubicBezTo>
                  <a:lnTo>
                    <a:pt x="909057" y="1960265"/>
                  </a:lnTo>
                  <a:cubicBezTo>
                    <a:pt x="909057" y="1980491"/>
                    <a:pt x="901022" y="1999889"/>
                    <a:pt x="886720" y="2014191"/>
                  </a:cubicBezTo>
                  <a:cubicBezTo>
                    <a:pt x="872418" y="2028493"/>
                    <a:pt x="853020" y="2036528"/>
                    <a:pt x="832794" y="2036528"/>
                  </a:cubicBezTo>
                  <a:lnTo>
                    <a:pt x="76262" y="2036528"/>
                  </a:lnTo>
                  <a:cubicBezTo>
                    <a:pt x="34144" y="2036528"/>
                    <a:pt x="0" y="2002384"/>
                    <a:pt x="0" y="1960265"/>
                  </a:cubicBezTo>
                  <a:lnTo>
                    <a:pt x="0" y="76262"/>
                  </a:lnTo>
                  <a:cubicBezTo>
                    <a:pt x="0" y="34144"/>
                    <a:pt x="34144" y="0"/>
                    <a:pt x="76262" y="0"/>
                  </a:cubicBezTo>
                  <a:close/>
                </a:path>
              </a:pathLst>
            </a:custGeom>
            <a:solidFill>
              <a:srgbClr val="CADDFF"/>
            </a:solidFill>
            <a:ln w="19050" cap="rnd">
              <a:solidFill>
                <a:srgbClr val="000000"/>
              </a:solidFill>
              <a:prstDash val="solid"/>
              <a:round/>
            </a:ln>
          </p:spPr>
        </p:sp>
        <p:sp>
          <p:nvSpPr>
            <p:cNvPr name="TextBox 13" id="13"/>
            <p:cNvSpPr txBox="true"/>
            <p:nvPr/>
          </p:nvSpPr>
          <p:spPr>
            <a:xfrm>
              <a:off x="0" y="-38100"/>
              <a:ext cx="909057" cy="2074628"/>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Freeform 14" id="14"/>
          <p:cNvSpPr/>
          <p:nvPr/>
        </p:nvSpPr>
        <p:spPr>
          <a:xfrm flipH="false" flipV="false" rot="0">
            <a:off x="3071271" y="6971924"/>
            <a:ext cx="1584869" cy="1645980"/>
          </a:xfrm>
          <a:custGeom>
            <a:avLst/>
            <a:gdLst/>
            <a:ahLst/>
            <a:cxnLst/>
            <a:rect r="r" b="b" t="t" l="l"/>
            <a:pathLst>
              <a:path h="1645980" w="1584869">
                <a:moveTo>
                  <a:pt x="0" y="0"/>
                </a:moveTo>
                <a:lnTo>
                  <a:pt x="1584869" y="0"/>
                </a:lnTo>
                <a:lnTo>
                  <a:pt x="1584869" y="1645981"/>
                </a:lnTo>
                <a:lnTo>
                  <a:pt x="0" y="164598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1822984">
            <a:off x="13879365" y="6737265"/>
            <a:ext cx="1915223" cy="1766794"/>
          </a:xfrm>
          <a:custGeom>
            <a:avLst/>
            <a:gdLst/>
            <a:ahLst/>
            <a:cxnLst/>
            <a:rect r="r" b="b" t="t" l="l"/>
            <a:pathLst>
              <a:path h="1766794" w="1915223">
                <a:moveTo>
                  <a:pt x="0" y="0"/>
                </a:moveTo>
                <a:lnTo>
                  <a:pt x="1915223" y="0"/>
                </a:lnTo>
                <a:lnTo>
                  <a:pt x="1915223" y="1766793"/>
                </a:lnTo>
                <a:lnTo>
                  <a:pt x="0" y="176679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1439545">
            <a:off x="9510775" y="7620662"/>
            <a:ext cx="2902702" cy="555142"/>
          </a:xfrm>
          <a:custGeom>
            <a:avLst/>
            <a:gdLst/>
            <a:ahLst/>
            <a:cxnLst/>
            <a:rect r="r" b="b" t="t" l="l"/>
            <a:pathLst>
              <a:path h="555142" w="2902702">
                <a:moveTo>
                  <a:pt x="0" y="0"/>
                </a:moveTo>
                <a:lnTo>
                  <a:pt x="2902702" y="0"/>
                </a:lnTo>
                <a:lnTo>
                  <a:pt x="2902702" y="555141"/>
                </a:lnTo>
                <a:lnTo>
                  <a:pt x="0" y="55514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7" id="17"/>
          <p:cNvSpPr txBox="true"/>
          <p:nvPr/>
        </p:nvSpPr>
        <p:spPr>
          <a:xfrm rot="0">
            <a:off x="1687858" y="1852001"/>
            <a:ext cx="3098087" cy="870585"/>
          </a:xfrm>
          <a:prstGeom prst="rect">
            <a:avLst/>
          </a:prstGeom>
        </p:spPr>
        <p:txBody>
          <a:bodyPr anchor="t" rtlCol="false" tIns="0" lIns="0" bIns="0" rIns="0">
            <a:spAutoFit/>
          </a:bodyPr>
          <a:lstStyle/>
          <a:p>
            <a:pPr algn="ctr" marL="0" indent="0" lvl="0">
              <a:lnSpc>
                <a:spcPts val="3510"/>
              </a:lnSpc>
              <a:spcBef>
                <a:spcPct val="0"/>
              </a:spcBef>
            </a:pPr>
            <a:r>
              <a:rPr lang="en-US" b="true" sz="2700">
                <a:solidFill>
                  <a:srgbClr val="000000"/>
                </a:solidFill>
                <a:latin typeface="Montserrat Classic Bold"/>
                <a:ea typeface="Montserrat Classic Bold"/>
                <a:cs typeface="Montserrat Classic Bold"/>
                <a:sym typeface="Montserrat Classic Bold"/>
              </a:rPr>
              <a:t>Ideas and inspirations</a:t>
            </a:r>
          </a:p>
        </p:txBody>
      </p:sp>
      <p:sp>
        <p:nvSpPr>
          <p:cNvPr name="TextBox 18" id="18"/>
          <p:cNvSpPr txBox="true"/>
          <p:nvPr/>
        </p:nvSpPr>
        <p:spPr>
          <a:xfrm rot="0">
            <a:off x="1780014" y="3302550"/>
            <a:ext cx="3002837" cy="3577590"/>
          </a:xfrm>
          <a:prstGeom prst="rect">
            <a:avLst/>
          </a:prstGeom>
        </p:spPr>
        <p:txBody>
          <a:bodyPr anchor="t" rtlCol="false" tIns="0" lIns="0" bIns="0" rIns="0">
            <a:spAutoFit/>
          </a:bodyPr>
          <a:lstStyle/>
          <a:p>
            <a:pPr algn="l">
              <a:lnSpc>
                <a:spcPts val="3150"/>
              </a:lnSpc>
            </a:pPr>
            <a:r>
              <a:rPr lang="en-US" sz="2100">
                <a:solidFill>
                  <a:srgbClr val="000000"/>
                </a:solidFill>
                <a:latin typeface="Montserrat Classic"/>
                <a:ea typeface="Montserrat Classic"/>
                <a:cs typeface="Montserrat Classic"/>
                <a:sym typeface="Montserrat Classic"/>
              </a:rPr>
              <a:t>Suggestions for projects, creative ideas, brainstorming</a:t>
            </a:r>
          </a:p>
          <a:p>
            <a:pPr algn="l">
              <a:lnSpc>
                <a:spcPts val="3150"/>
              </a:lnSpc>
            </a:pPr>
          </a:p>
          <a:p>
            <a:pPr algn="l">
              <a:lnSpc>
                <a:spcPts val="3150"/>
              </a:lnSpc>
            </a:pPr>
            <a:r>
              <a:rPr lang="en-US" b="true" sz="2100">
                <a:solidFill>
                  <a:srgbClr val="000000"/>
                </a:solidFill>
                <a:latin typeface="Montserrat Classic Bold"/>
                <a:ea typeface="Montserrat Classic Bold"/>
                <a:cs typeface="Montserrat Classic Bold"/>
                <a:sym typeface="Montserrat Classic Bold"/>
              </a:rPr>
              <a:t>Example: </a:t>
            </a:r>
            <a:r>
              <a:rPr lang="en-US" sz="2100">
                <a:solidFill>
                  <a:srgbClr val="000000"/>
                </a:solidFill>
                <a:latin typeface="Montserrat Classic"/>
                <a:ea typeface="Montserrat Classic"/>
                <a:cs typeface="Montserrat Classic"/>
                <a:sym typeface="Montserrat Classic"/>
              </a:rPr>
              <a:t>"What may I do in Ulm on the weekend?</a:t>
            </a:r>
          </a:p>
          <a:p>
            <a:pPr algn="l">
              <a:lnSpc>
                <a:spcPts val="3150"/>
              </a:lnSpc>
            </a:pPr>
          </a:p>
        </p:txBody>
      </p:sp>
      <p:sp>
        <p:nvSpPr>
          <p:cNvPr name="TextBox 19" id="19"/>
          <p:cNvSpPr txBox="true"/>
          <p:nvPr/>
        </p:nvSpPr>
        <p:spPr>
          <a:xfrm rot="0">
            <a:off x="9510775" y="1978748"/>
            <a:ext cx="2851018" cy="432435"/>
          </a:xfrm>
          <a:prstGeom prst="rect">
            <a:avLst/>
          </a:prstGeom>
        </p:spPr>
        <p:txBody>
          <a:bodyPr anchor="t" rtlCol="false" tIns="0" lIns="0" bIns="0" rIns="0">
            <a:spAutoFit/>
          </a:bodyPr>
          <a:lstStyle/>
          <a:p>
            <a:pPr algn="ctr" marL="0" indent="0" lvl="0">
              <a:lnSpc>
                <a:spcPts val="3510"/>
              </a:lnSpc>
              <a:spcBef>
                <a:spcPct val="0"/>
              </a:spcBef>
            </a:pPr>
            <a:r>
              <a:rPr lang="en-US" b="true" sz="2700">
                <a:solidFill>
                  <a:srgbClr val="000000"/>
                </a:solidFill>
                <a:latin typeface="Montserrat Classic Bold"/>
                <a:ea typeface="Montserrat Classic Bold"/>
                <a:cs typeface="Montserrat Classic Bold"/>
                <a:sym typeface="Montserrat Classic Bold"/>
              </a:rPr>
              <a:t>Social media</a:t>
            </a:r>
          </a:p>
        </p:txBody>
      </p:sp>
      <p:sp>
        <p:nvSpPr>
          <p:cNvPr name="TextBox 20" id="20"/>
          <p:cNvSpPr txBox="true"/>
          <p:nvPr/>
        </p:nvSpPr>
        <p:spPr>
          <a:xfrm rot="0">
            <a:off x="9523308" y="3242972"/>
            <a:ext cx="2877636" cy="3577590"/>
          </a:xfrm>
          <a:prstGeom prst="rect">
            <a:avLst/>
          </a:prstGeom>
        </p:spPr>
        <p:txBody>
          <a:bodyPr anchor="t" rtlCol="false" tIns="0" lIns="0" bIns="0" rIns="0">
            <a:spAutoFit/>
          </a:bodyPr>
          <a:lstStyle/>
          <a:p>
            <a:pPr algn="l">
              <a:lnSpc>
                <a:spcPts val="3150"/>
              </a:lnSpc>
            </a:pPr>
            <a:r>
              <a:rPr lang="en-US" sz="2100">
                <a:solidFill>
                  <a:srgbClr val="000000"/>
                </a:solidFill>
                <a:latin typeface="Montserrat Classic"/>
                <a:ea typeface="Montserrat Classic"/>
                <a:cs typeface="Montserrat Classic"/>
                <a:sym typeface="Montserrat Classic"/>
              </a:rPr>
              <a:t>Design postings, create texts for websites, generate images and more</a:t>
            </a:r>
          </a:p>
          <a:p>
            <a:pPr algn="l">
              <a:lnSpc>
                <a:spcPts val="3150"/>
              </a:lnSpc>
            </a:pPr>
          </a:p>
          <a:p>
            <a:pPr algn="l" marL="0" indent="0" lvl="0">
              <a:lnSpc>
                <a:spcPts val="3150"/>
              </a:lnSpc>
              <a:spcBef>
                <a:spcPct val="0"/>
              </a:spcBef>
            </a:pPr>
            <a:r>
              <a:rPr lang="en-US" sz="2100">
                <a:solidFill>
                  <a:srgbClr val="000000"/>
                </a:solidFill>
                <a:latin typeface="Montserrat Classic"/>
                <a:ea typeface="Montserrat Classic"/>
                <a:cs typeface="Montserrat Classic"/>
                <a:sym typeface="Montserrat Classic"/>
              </a:rPr>
              <a:t>Example: "Write me a Facebook post on the topic of 'baking biscuits'</a:t>
            </a:r>
          </a:p>
        </p:txBody>
      </p:sp>
      <p:sp>
        <p:nvSpPr>
          <p:cNvPr name="TextBox 21" id="21"/>
          <p:cNvSpPr txBox="true"/>
          <p:nvPr/>
        </p:nvSpPr>
        <p:spPr>
          <a:xfrm rot="0">
            <a:off x="13377889" y="1834221"/>
            <a:ext cx="2894115" cy="870585"/>
          </a:xfrm>
          <a:prstGeom prst="rect">
            <a:avLst/>
          </a:prstGeom>
        </p:spPr>
        <p:txBody>
          <a:bodyPr anchor="t" rtlCol="false" tIns="0" lIns="0" bIns="0" rIns="0">
            <a:spAutoFit/>
          </a:bodyPr>
          <a:lstStyle/>
          <a:p>
            <a:pPr algn="ctr" marL="0" indent="0" lvl="0">
              <a:lnSpc>
                <a:spcPts val="3510"/>
              </a:lnSpc>
              <a:spcBef>
                <a:spcPct val="0"/>
              </a:spcBef>
            </a:pPr>
            <a:r>
              <a:rPr lang="en-US" b="true" sz="2700">
                <a:solidFill>
                  <a:srgbClr val="000000"/>
                </a:solidFill>
                <a:latin typeface="Montserrat Classic Bold"/>
                <a:ea typeface="Montserrat Classic Bold"/>
                <a:cs typeface="Montserrat Classic Bold"/>
                <a:sym typeface="Montserrat Classic Bold"/>
              </a:rPr>
              <a:t>Having fun and gaming</a:t>
            </a:r>
          </a:p>
        </p:txBody>
      </p:sp>
      <p:sp>
        <p:nvSpPr>
          <p:cNvPr name="TextBox 22" id="22"/>
          <p:cNvSpPr txBox="true"/>
          <p:nvPr/>
        </p:nvSpPr>
        <p:spPr>
          <a:xfrm rot="0">
            <a:off x="5644904" y="1852001"/>
            <a:ext cx="3071736" cy="870585"/>
          </a:xfrm>
          <a:prstGeom prst="rect">
            <a:avLst/>
          </a:prstGeom>
        </p:spPr>
        <p:txBody>
          <a:bodyPr anchor="t" rtlCol="false" tIns="0" lIns="0" bIns="0" rIns="0">
            <a:spAutoFit/>
          </a:bodyPr>
          <a:lstStyle/>
          <a:p>
            <a:pPr algn="ctr" marL="0" indent="0" lvl="0">
              <a:lnSpc>
                <a:spcPts val="3510"/>
              </a:lnSpc>
              <a:spcBef>
                <a:spcPct val="0"/>
              </a:spcBef>
            </a:pPr>
            <a:r>
              <a:rPr lang="en-US" b="true" sz="2700">
                <a:solidFill>
                  <a:srgbClr val="000000"/>
                </a:solidFill>
                <a:latin typeface="Montserrat Classic Bold"/>
                <a:ea typeface="Montserrat Classic Bold"/>
                <a:cs typeface="Montserrat Classic Bold"/>
                <a:sym typeface="Montserrat Classic Bold"/>
              </a:rPr>
              <a:t>Programming and coding</a:t>
            </a:r>
          </a:p>
        </p:txBody>
      </p:sp>
      <p:sp>
        <p:nvSpPr>
          <p:cNvPr name="TextBox 23" id="23"/>
          <p:cNvSpPr txBox="true"/>
          <p:nvPr/>
        </p:nvSpPr>
        <p:spPr>
          <a:xfrm rot="0">
            <a:off x="5468650" y="3242972"/>
            <a:ext cx="3451574" cy="3977640"/>
          </a:xfrm>
          <a:prstGeom prst="rect">
            <a:avLst/>
          </a:prstGeom>
        </p:spPr>
        <p:txBody>
          <a:bodyPr anchor="t" rtlCol="false" tIns="0" lIns="0" bIns="0" rIns="0">
            <a:spAutoFit/>
          </a:bodyPr>
          <a:lstStyle/>
          <a:p>
            <a:pPr algn="l">
              <a:lnSpc>
                <a:spcPts val="3150"/>
              </a:lnSpc>
            </a:pPr>
            <a:r>
              <a:rPr lang="en-US" sz="2100">
                <a:solidFill>
                  <a:srgbClr val="000000"/>
                </a:solidFill>
                <a:latin typeface="Montserrat Classic"/>
                <a:ea typeface="Montserrat Classic"/>
                <a:cs typeface="Montserrat Classic"/>
                <a:sym typeface="Montserrat Classic"/>
              </a:rPr>
              <a:t>Questions about programming, fixing code errors, writing scripts.</a:t>
            </a:r>
          </a:p>
          <a:p>
            <a:pPr algn="l">
              <a:lnSpc>
                <a:spcPts val="3150"/>
              </a:lnSpc>
            </a:pPr>
          </a:p>
          <a:p>
            <a:pPr algn="l">
              <a:lnSpc>
                <a:spcPts val="3150"/>
              </a:lnSpc>
            </a:pPr>
            <a:r>
              <a:rPr lang="en-US" b="true" sz="2100">
                <a:solidFill>
                  <a:srgbClr val="000000"/>
                </a:solidFill>
                <a:latin typeface="Montserrat Classic Bold"/>
                <a:ea typeface="Montserrat Classic Bold"/>
                <a:cs typeface="Montserrat Classic Bold"/>
                <a:sym typeface="Montserrat Classic Bold"/>
              </a:rPr>
              <a:t>Example:</a:t>
            </a:r>
            <a:r>
              <a:rPr lang="en-US" sz="2100">
                <a:solidFill>
                  <a:srgbClr val="000000"/>
                </a:solidFill>
                <a:latin typeface="Montserrat Classic"/>
                <a:ea typeface="Montserrat Classic"/>
                <a:cs typeface="Montserrat Classic"/>
                <a:sym typeface="Montserrat Classic"/>
              </a:rPr>
              <a:t> "Can you write me a Python script for a calculator?"</a:t>
            </a:r>
          </a:p>
          <a:p>
            <a:pPr algn="l" marL="453390" indent="-226695" lvl="1">
              <a:lnSpc>
                <a:spcPts val="3150"/>
              </a:lnSpc>
              <a:spcBef>
                <a:spcPct val="0"/>
              </a:spcBef>
            </a:pPr>
          </a:p>
        </p:txBody>
      </p:sp>
      <p:sp>
        <p:nvSpPr>
          <p:cNvPr name="TextBox 24" id="24"/>
          <p:cNvSpPr txBox="true"/>
          <p:nvPr/>
        </p:nvSpPr>
        <p:spPr>
          <a:xfrm rot="0">
            <a:off x="13273114" y="3302550"/>
            <a:ext cx="3057214" cy="2777490"/>
          </a:xfrm>
          <a:prstGeom prst="rect">
            <a:avLst/>
          </a:prstGeom>
        </p:spPr>
        <p:txBody>
          <a:bodyPr anchor="t" rtlCol="false" tIns="0" lIns="0" bIns="0" rIns="0">
            <a:spAutoFit/>
          </a:bodyPr>
          <a:lstStyle/>
          <a:p>
            <a:pPr algn="l">
              <a:lnSpc>
                <a:spcPts val="3150"/>
              </a:lnSpc>
            </a:pPr>
            <a:r>
              <a:rPr lang="en-US" sz="2100">
                <a:solidFill>
                  <a:srgbClr val="000000"/>
                </a:solidFill>
                <a:latin typeface="Montserrat Classic"/>
                <a:ea typeface="Montserrat Classic"/>
                <a:cs typeface="Montserrat Classic"/>
                <a:sym typeface="Montserrat Classic"/>
              </a:rPr>
              <a:t>Find jokes, riddles and quizzes, games, interesting facts.</a:t>
            </a:r>
          </a:p>
          <a:p>
            <a:pPr algn="l">
              <a:lnSpc>
                <a:spcPts val="3150"/>
              </a:lnSpc>
            </a:pPr>
          </a:p>
          <a:p>
            <a:pPr algn="l">
              <a:lnSpc>
                <a:spcPts val="3150"/>
              </a:lnSpc>
            </a:pPr>
            <a:r>
              <a:rPr lang="en-US" b="true" sz="2100">
                <a:solidFill>
                  <a:srgbClr val="000000"/>
                </a:solidFill>
                <a:latin typeface="Montserrat Classic Bold"/>
                <a:ea typeface="Montserrat Classic Bold"/>
                <a:cs typeface="Montserrat Classic Bold"/>
                <a:sym typeface="Montserrat Classic Bold"/>
              </a:rPr>
              <a:t>Example: </a:t>
            </a:r>
            <a:r>
              <a:rPr lang="en-US" sz="2100">
                <a:solidFill>
                  <a:srgbClr val="000000"/>
                </a:solidFill>
                <a:latin typeface="Montserrat Classic"/>
                <a:ea typeface="Montserrat Classic"/>
                <a:cs typeface="Montserrat Classic"/>
                <a:sym typeface="Montserrat Classic"/>
              </a:rPr>
              <a:t>“Tell me a funny joke!”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99B9FF"/>
        </a:solidFill>
      </p:bgPr>
    </p:bg>
    <p:spTree>
      <p:nvGrpSpPr>
        <p:cNvPr id="1" name=""/>
        <p:cNvGrpSpPr/>
        <p:nvPr/>
      </p:nvGrpSpPr>
      <p:grpSpPr>
        <a:xfrm>
          <a:off x="0" y="0"/>
          <a:ext cx="0" cy="0"/>
          <a:chOff x="0" y="0"/>
          <a:chExt cx="0" cy="0"/>
        </a:xfrm>
      </p:grpSpPr>
      <p:grpSp>
        <p:nvGrpSpPr>
          <p:cNvPr name="Group 2" id="2"/>
          <p:cNvGrpSpPr/>
          <p:nvPr/>
        </p:nvGrpSpPr>
        <p:grpSpPr>
          <a:xfrm rot="0">
            <a:off x="11098924" y="-248577"/>
            <a:ext cx="7741836" cy="10784153"/>
            <a:chOff x="0" y="0"/>
            <a:chExt cx="2039002" cy="2840271"/>
          </a:xfrm>
        </p:grpSpPr>
        <p:sp>
          <p:nvSpPr>
            <p:cNvPr name="Freeform 3" id="3"/>
            <p:cNvSpPr/>
            <p:nvPr/>
          </p:nvSpPr>
          <p:spPr>
            <a:xfrm flipH="false" flipV="false" rot="0">
              <a:off x="0" y="0"/>
              <a:ext cx="2039002" cy="2840271"/>
            </a:xfrm>
            <a:custGeom>
              <a:avLst/>
              <a:gdLst/>
              <a:ahLst/>
              <a:cxnLst/>
              <a:rect r="r" b="b" t="t" l="l"/>
              <a:pathLst>
                <a:path h="2840271" w="2039002">
                  <a:moveTo>
                    <a:pt x="0" y="0"/>
                  </a:moveTo>
                  <a:lnTo>
                    <a:pt x="2039002" y="0"/>
                  </a:lnTo>
                  <a:lnTo>
                    <a:pt x="2039002" y="2840271"/>
                  </a:lnTo>
                  <a:lnTo>
                    <a:pt x="0" y="2840271"/>
                  </a:lnTo>
                  <a:close/>
                </a:path>
              </a:pathLst>
            </a:custGeom>
            <a:solidFill>
              <a:srgbClr val="FFFFFF"/>
            </a:solidFill>
          </p:spPr>
        </p:sp>
        <p:sp>
          <p:nvSpPr>
            <p:cNvPr name="TextBox 4" id="4"/>
            <p:cNvSpPr txBox="true"/>
            <p:nvPr/>
          </p:nvSpPr>
          <p:spPr>
            <a:xfrm>
              <a:off x="0" y="-38100"/>
              <a:ext cx="2039002" cy="2878371"/>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1028700" y="1166211"/>
            <a:ext cx="9151452" cy="8071748"/>
          </a:xfrm>
          <a:prstGeom prst="rect">
            <a:avLst/>
          </a:prstGeom>
        </p:spPr>
        <p:txBody>
          <a:bodyPr anchor="t" rtlCol="false" tIns="0" lIns="0" bIns="0" rIns="0">
            <a:spAutoFit/>
          </a:bodyPr>
          <a:lstStyle/>
          <a:p>
            <a:pPr algn="l">
              <a:lnSpc>
                <a:spcPts val="4600"/>
              </a:lnSpc>
            </a:pPr>
            <a:r>
              <a:rPr lang="en-US" sz="2110" b="true">
                <a:solidFill>
                  <a:srgbClr val="000000"/>
                </a:solidFill>
                <a:latin typeface="Montserrat Classic Bold"/>
                <a:ea typeface="Montserrat Classic Bold"/>
                <a:cs typeface="Montserrat Classic Bold"/>
                <a:sym typeface="Montserrat Classic Bold"/>
              </a:rPr>
              <a:t>Ask clear questions:</a:t>
            </a:r>
          </a:p>
          <a:p>
            <a:pPr algn="l" marL="455578" indent="-227789" lvl="1">
              <a:lnSpc>
                <a:spcPts val="4600"/>
              </a:lnSpc>
              <a:buFont typeface="Arial"/>
              <a:buChar char="•"/>
            </a:pPr>
            <a:r>
              <a:rPr lang="en-US" sz="2110">
                <a:solidFill>
                  <a:srgbClr val="000000"/>
                </a:solidFill>
                <a:latin typeface="Montserrat Classic"/>
                <a:ea typeface="Montserrat Classic"/>
                <a:cs typeface="Montserrat Classic"/>
                <a:sym typeface="Montserrat Classic"/>
              </a:rPr>
              <a:t>Formulate your question precisely. Example: Instead of "Help with writing", say "Help me write an invitation for a birthday party."</a:t>
            </a:r>
          </a:p>
          <a:p>
            <a:pPr algn="l">
              <a:lnSpc>
                <a:spcPts val="4600"/>
              </a:lnSpc>
            </a:pPr>
            <a:r>
              <a:rPr lang="en-US" sz="2110" b="true">
                <a:solidFill>
                  <a:srgbClr val="000000"/>
                </a:solidFill>
                <a:latin typeface="Montserrat Classic Bold"/>
                <a:ea typeface="Montserrat Classic Bold"/>
                <a:cs typeface="Montserrat Classic Bold"/>
                <a:sym typeface="Montserrat Classic Bold"/>
              </a:rPr>
              <a:t>Follow up with questions:</a:t>
            </a:r>
          </a:p>
          <a:p>
            <a:pPr algn="l" marL="455578" indent="-227789" lvl="1">
              <a:lnSpc>
                <a:spcPts val="4600"/>
              </a:lnSpc>
              <a:buFont typeface="Arial"/>
              <a:buChar char="•"/>
            </a:pPr>
            <a:r>
              <a:rPr lang="en-US" sz="2110">
                <a:solidFill>
                  <a:srgbClr val="000000"/>
                </a:solidFill>
                <a:latin typeface="Montserrat Classic"/>
                <a:ea typeface="Montserrat Classic"/>
                <a:cs typeface="Montserrat Classic"/>
                <a:sym typeface="Montserrat Classic"/>
              </a:rPr>
              <a:t>If the answer is not clear, you can ask for details or a simpler explanation.</a:t>
            </a:r>
          </a:p>
          <a:p>
            <a:pPr algn="l">
              <a:lnSpc>
                <a:spcPts val="4600"/>
              </a:lnSpc>
            </a:pPr>
            <a:r>
              <a:rPr lang="en-US" sz="2110" b="true">
                <a:solidFill>
                  <a:srgbClr val="000000"/>
                </a:solidFill>
                <a:latin typeface="Montserrat Classic Bold"/>
                <a:ea typeface="Montserrat Classic Bold"/>
                <a:cs typeface="Montserrat Classic Bold"/>
                <a:sym typeface="Montserrat Classic Bold"/>
              </a:rPr>
              <a:t>Give examples:</a:t>
            </a:r>
          </a:p>
          <a:p>
            <a:pPr algn="l" marL="455578" indent="-227789" lvl="1">
              <a:lnSpc>
                <a:spcPts val="4600"/>
              </a:lnSpc>
              <a:buFont typeface="Arial"/>
              <a:buChar char="•"/>
            </a:pPr>
            <a:r>
              <a:rPr lang="en-US" sz="2110">
                <a:solidFill>
                  <a:srgbClr val="000000"/>
                </a:solidFill>
                <a:latin typeface="Montserrat Classic"/>
                <a:ea typeface="Montserrat Classic"/>
                <a:cs typeface="Montserrat Classic"/>
                <a:sym typeface="Montserrat Classic"/>
              </a:rPr>
              <a:t>If you want a specific answer, give an example or explain the context.</a:t>
            </a:r>
          </a:p>
          <a:p>
            <a:pPr algn="l">
              <a:lnSpc>
                <a:spcPts val="4600"/>
              </a:lnSpc>
            </a:pPr>
            <a:r>
              <a:rPr lang="en-US" sz="2110" b="true">
                <a:solidFill>
                  <a:srgbClr val="000000"/>
                </a:solidFill>
                <a:latin typeface="Montserrat Classic Bold"/>
                <a:ea typeface="Montserrat Classic Bold"/>
                <a:cs typeface="Montserrat Classic Bold"/>
                <a:sym typeface="Montserrat Classic Bold"/>
              </a:rPr>
              <a:t>Short or long?</a:t>
            </a:r>
          </a:p>
          <a:p>
            <a:pPr algn="l" marL="455578" indent="-227789" lvl="1">
              <a:lnSpc>
                <a:spcPts val="4600"/>
              </a:lnSpc>
              <a:buFont typeface="Arial"/>
              <a:buChar char="•"/>
            </a:pPr>
            <a:r>
              <a:rPr lang="en-US" sz="2110">
                <a:solidFill>
                  <a:srgbClr val="000000"/>
                </a:solidFill>
                <a:latin typeface="Montserrat Classic"/>
                <a:ea typeface="Montserrat Classic"/>
                <a:cs typeface="Montserrat Classic"/>
                <a:sym typeface="Montserrat Classic"/>
              </a:rPr>
              <a:t>You can ask for short or detailed answers. Example: "Explain it in 2 sentences."</a:t>
            </a:r>
          </a:p>
          <a:p>
            <a:pPr algn="l" marL="0" indent="0" lvl="0">
              <a:lnSpc>
                <a:spcPts val="4600"/>
              </a:lnSpc>
            </a:pPr>
          </a:p>
        </p:txBody>
      </p:sp>
      <p:sp>
        <p:nvSpPr>
          <p:cNvPr name="TextBox 6" id="6"/>
          <p:cNvSpPr txBox="true"/>
          <p:nvPr/>
        </p:nvSpPr>
        <p:spPr>
          <a:xfrm rot="0">
            <a:off x="11721391" y="7141209"/>
            <a:ext cx="6118937" cy="2117091"/>
          </a:xfrm>
          <a:prstGeom prst="rect">
            <a:avLst/>
          </a:prstGeom>
        </p:spPr>
        <p:txBody>
          <a:bodyPr anchor="t" rtlCol="false" tIns="0" lIns="0" bIns="0" rIns="0">
            <a:spAutoFit/>
          </a:bodyPr>
          <a:lstStyle/>
          <a:p>
            <a:pPr algn="l" marL="0" indent="0" lvl="0">
              <a:lnSpc>
                <a:spcPts val="8080"/>
              </a:lnSpc>
            </a:pPr>
            <a:r>
              <a:rPr lang="en-US" b="true" sz="8000">
                <a:solidFill>
                  <a:srgbClr val="000000"/>
                </a:solidFill>
                <a:latin typeface="Bebas Neue Bold"/>
                <a:ea typeface="Bebas Neue Bold"/>
                <a:cs typeface="Bebas Neue Bold"/>
                <a:sym typeface="Bebas Neue Bold"/>
              </a:rPr>
              <a:t>How to use chatGPD properly</a:t>
            </a:r>
          </a:p>
        </p:txBody>
      </p:sp>
      <p:sp>
        <p:nvSpPr>
          <p:cNvPr name="Freeform 7" id="7"/>
          <p:cNvSpPr/>
          <p:nvPr/>
        </p:nvSpPr>
        <p:spPr>
          <a:xfrm flipH="false" flipV="false" rot="0">
            <a:off x="13126900" y="1366236"/>
            <a:ext cx="4132400" cy="4127235"/>
          </a:xfrm>
          <a:custGeom>
            <a:avLst/>
            <a:gdLst/>
            <a:ahLst/>
            <a:cxnLst/>
            <a:rect r="r" b="b" t="t" l="l"/>
            <a:pathLst>
              <a:path h="4127235" w="4132400">
                <a:moveTo>
                  <a:pt x="0" y="0"/>
                </a:moveTo>
                <a:lnTo>
                  <a:pt x="4132400" y="0"/>
                </a:lnTo>
                <a:lnTo>
                  <a:pt x="4132400" y="4127235"/>
                </a:lnTo>
                <a:lnTo>
                  <a:pt x="0" y="41272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99B9FF"/>
        </a:solidFill>
      </p:bgPr>
    </p:bg>
    <p:spTree>
      <p:nvGrpSpPr>
        <p:cNvPr id="1" name=""/>
        <p:cNvGrpSpPr/>
        <p:nvPr/>
      </p:nvGrpSpPr>
      <p:grpSpPr>
        <a:xfrm>
          <a:off x="0" y="0"/>
          <a:ext cx="0" cy="0"/>
          <a:chOff x="0" y="0"/>
          <a:chExt cx="0" cy="0"/>
        </a:xfrm>
      </p:grpSpPr>
      <p:grpSp>
        <p:nvGrpSpPr>
          <p:cNvPr name="Group 2" id="2"/>
          <p:cNvGrpSpPr/>
          <p:nvPr/>
        </p:nvGrpSpPr>
        <p:grpSpPr>
          <a:xfrm rot="0">
            <a:off x="10751532" y="-248577"/>
            <a:ext cx="8089227" cy="10784153"/>
            <a:chOff x="0" y="0"/>
            <a:chExt cx="2130496" cy="2840271"/>
          </a:xfrm>
        </p:grpSpPr>
        <p:sp>
          <p:nvSpPr>
            <p:cNvPr name="Freeform 3" id="3"/>
            <p:cNvSpPr/>
            <p:nvPr/>
          </p:nvSpPr>
          <p:spPr>
            <a:xfrm flipH="false" flipV="false" rot="0">
              <a:off x="0" y="0"/>
              <a:ext cx="2130496" cy="2840271"/>
            </a:xfrm>
            <a:custGeom>
              <a:avLst/>
              <a:gdLst/>
              <a:ahLst/>
              <a:cxnLst/>
              <a:rect r="r" b="b" t="t" l="l"/>
              <a:pathLst>
                <a:path h="2840271" w="2130496">
                  <a:moveTo>
                    <a:pt x="0" y="0"/>
                  </a:moveTo>
                  <a:lnTo>
                    <a:pt x="2130496" y="0"/>
                  </a:lnTo>
                  <a:lnTo>
                    <a:pt x="2130496" y="2840271"/>
                  </a:lnTo>
                  <a:lnTo>
                    <a:pt x="0" y="2840271"/>
                  </a:lnTo>
                  <a:close/>
                </a:path>
              </a:pathLst>
            </a:custGeom>
            <a:solidFill>
              <a:srgbClr val="FFFFFF"/>
            </a:solidFill>
          </p:spPr>
        </p:sp>
        <p:sp>
          <p:nvSpPr>
            <p:cNvPr name="TextBox 4" id="4"/>
            <p:cNvSpPr txBox="true"/>
            <p:nvPr/>
          </p:nvSpPr>
          <p:spPr>
            <a:xfrm>
              <a:off x="0" y="-38100"/>
              <a:ext cx="2130496" cy="2878371"/>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11736677" y="8169909"/>
            <a:ext cx="6118937" cy="1088391"/>
          </a:xfrm>
          <a:prstGeom prst="rect">
            <a:avLst/>
          </a:prstGeom>
        </p:spPr>
        <p:txBody>
          <a:bodyPr anchor="t" rtlCol="false" tIns="0" lIns="0" bIns="0" rIns="0">
            <a:spAutoFit/>
          </a:bodyPr>
          <a:lstStyle/>
          <a:p>
            <a:pPr algn="l" marL="0" indent="0" lvl="0">
              <a:lnSpc>
                <a:spcPts val="8080"/>
              </a:lnSpc>
            </a:pPr>
            <a:r>
              <a:rPr lang="en-US" b="true" sz="8000">
                <a:solidFill>
                  <a:srgbClr val="000000"/>
                </a:solidFill>
                <a:latin typeface="Bebas Neue Bold"/>
                <a:ea typeface="Bebas Neue Bold"/>
                <a:cs typeface="Bebas Neue Bold"/>
                <a:sym typeface="Bebas Neue Bold"/>
              </a:rPr>
              <a:t>Good to know!</a:t>
            </a:r>
          </a:p>
        </p:txBody>
      </p:sp>
      <p:sp>
        <p:nvSpPr>
          <p:cNvPr name="Freeform 6" id="6"/>
          <p:cNvSpPr/>
          <p:nvPr/>
        </p:nvSpPr>
        <p:spPr>
          <a:xfrm flipH="false" flipV="false" rot="0">
            <a:off x="11287560" y="845974"/>
            <a:ext cx="6455735" cy="6512722"/>
          </a:xfrm>
          <a:custGeom>
            <a:avLst/>
            <a:gdLst/>
            <a:ahLst/>
            <a:cxnLst/>
            <a:rect r="r" b="b" t="t" l="l"/>
            <a:pathLst>
              <a:path h="6512722" w="6455735">
                <a:moveTo>
                  <a:pt x="0" y="0"/>
                </a:moveTo>
                <a:lnTo>
                  <a:pt x="6455735" y="0"/>
                </a:lnTo>
                <a:lnTo>
                  <a:pt x="6455735" y="6512722"/>
                </a:lnTo>
                <a:lnTo>
                  <a:pt x="0" y="65127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8473966" y="593726"/>
            <a:ext cx="1844566" cy="1844566"/>
          </a:xfrm>
          <a:custGeom>
            <a:avLst/>
            <a:gdLst/>
            <a:ahLst/>
            <a:cxnLst/>
            <a:rect r="r" b="b" t="t" l="l"/>
            <a:pathLst>
              <a:path h="1844566" w="1844566">
                <a:moveTo>
                  <a:pt x="0" y="0"/>
                </a:moveTo>
                <a:lnTo>
                  <a:pt x="1844565" y="0"/>
                </a:lnTo>
                <a:lnTo>
                  <a:pt x="1844565" y="1844565"/>
                </a:lnTo>
                <a:lnTo>
                  <a:pt x="0" y="184456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878928" y="536576"/>
            <a:ext cx="7689631" cy="5513070"/>
          </a:xfrm>
          <a:prstGeom prst="rect">
            <a:avLst/>
          </a:prstGeom>
        </p:spPr>
        <p:txBody>
          <a:bodyPr anchor="t" rtlCol="false" tIns="0" lIns="0" bIns="0" rIns="0">
            <a:spAutoFit/>
          </a:bodyPr>
          <a:lstStyle/>
          <a:p>
            <a:pPr algn="l">
              <a:lnSpc>
                <a:spcPts val="3919"/>
              </a:lnSpc>
            </a:pPr>
            <a:r>
              <a:rPr lang="en-US" sz="2799" b="true">
                <a:solidFill>
                  <a:srgbClr val="000000"/>
                </a:solidFill>
                <a:latin typeface="Montserrat Classic Bold"/>
                <a:ea typeface="Montserrat Classic Bold"/>
                <a:cs typeface="Montserrat Classic Bold"/>
                <a:sym typeface="Montserrat Classic Bold"/>
              </a:rPr>
              <a:t>Important notes</a:t>
            </a:r>
          </a:p>
          <a:p>
            <a:pPr algn="l">
              <a:lnSpc>
                <a:spcPts val="3640"/>
              </a:lnSpc>
            </a:pPr>
          </a:p>
          <a:p>
            <a:pPr algn="l">
              <a:lnSpc>
                <a:spcPts val="3640"/>
              </a:lnSpc>
            </a:pPr>
            <a:r>
              <a:rPr lang="en-US" sz="2600">
                <a:solidFill>
                  <a:srgbClr val="000000"/>
                </a:solidFill>
                <a:latin typeface="Montserrat Classic"/>
                <a:ea typeface="Montserrat Classic"/>
                <a:cs typeface="Montserrat Classic"/>
                <a:sym typeface="Montserrat Classic"/>
              </a:rPr>
              <a:t>Internet connection: You need a stable internet connection.</a:t>
            </a:r>
          </a:p>
          <a:p>
            <a:pPr algn="l">
              <a:lnSpc>
                <a:spcPts val="3640"/>
              </a:lnSpc>
            </a:pPr>
          </a:p>
          <a:p>
            <a:pPr algn="l">
              <a:lnSpc>
                <a:spcPts val="3640"/>
              </a:lnSpc>
            </a:pPr>
            <a:r>
              <a:rPr lang="en-US" sz="2600">
                <a:solidFill>
                  <a:srgbClr val="000000"/>
                </a:solidFill>
                <a:latin typeface="Montserrat Classic"/>
                <a:ea typeface="Montserrat Classic"/>
                <a:cs typeface="Montserrat Classic"/>
                <a:sym typeface="Montserrat Classic"/>
              </a:rPr>
              <a:t>Data: ChatGPT stores conversations temporarily, so do not share confidential information.</a:t>
            </a:r>
          </a:p>
          <a:p>
            <a:pPr algn="l">
              <a:lnSpc>
                <a:spcPts val="3640"/>
              </a:lnSpc>
            </a:pPr>
          </a:p>
          <a:p>
            <a:pPr algn="l">
              <a:lnSpc>
                <a:spcPts val="3640"/>
              </a:lnSpc>
              <a:spcBef>
                <a:spcPct val="0"/>
              </a:spcBef>
            </a:pPr>
            <a:r>
              <a:rPr lang="en-US" sz="2600">
                <a:solidFill>
                  <a:srgbClr val="000000"/>
                </a:solidFill>
                <a:latin typeface="Montserrat Classic"/>
                <a:ea typeface="Montserrat Classic"/>
                <a:cs typeface="Montserrat Classic"/>
                <a:sym typeface="Montserrat Classic"/>
              </a:rPr>
              <a:t>Upgrade: If you need GPT-4 or additional features, you can consider upgrading to the Pro version (for a fee).</a:t>
            </a:r>
          </a:p>
        </p:txBody>
      </p:sp>
      <p:sp>
        <p:nvSpPr>
          <p:cNvPr name="TextBox 9" id="9"/>
          <p:cNvSpPr txBox="true"/>
          <p:nvPr/>
        </p:nvSpPr>
        <p:spPr>
          <a:xfrm rot="0">
            <a:off x="784334" y="7087563"/>
            <a:ext cx="8940311" cy="2724786"/>
          </a:xfrm>
          <a:prstGeom prst="rect">
            <a:avLst/>
          </a:prstGeom>
        </p:spPr>
        <p:txBody>
          <a:bodyPr anchor="t" rtlCol="false" tIns="0" lIns="0" bIns="0" rIns="0">
            <a:spAutoFit/>
          </a:bodyPr>
          <a:lstStyle/>
          <a:p>
            <a:pPr algn="l">
              <a:lnSpc>
                <a:spcPts val="3639"/>
              </a:lnSpc>
            </a:pPr>
            <a:r>
              <a:rPr lang="en-US" sz="2599" b="true">
                <a:solidFill>
                  <a:srgbClr val="000000"/>
                </a:solidFill>
                <a:latin typeface="Montserrat Classic Bold"/>
                <a:ea typeface="Montserrat Classic Bold"/>
                <a:cs typeface="Montserrat Classic Bold"/>
                <a:sym typeface="Montserrat Classic Bold"/>
              </a:rPr>
              <a:t>Solutions</a:t>
            </a:r>
          </a:p>
          <a:p>
            <a:pPr algn="l">
              <a:lnSpc>
                <a:spcPts val="3639"/>
              </a:lnSpc>
            </a:pPr>
          </a:p>
          <a:p>
            <a:pPr algn="l">
              <a:lnSpc>
                <a:spcPts val="3639"/>
              </a:lnSpc>
            </a:pPr>
            <a:r>
              <a:rPr lang="en-US" sz="2599">
                <a:solidFill>
                  <a:srgbClr val="000000"/>
                </a:solidFill>
                <a:latin typeface="Montserrat Classic"/>
                <a:ea typeface="Montserrat Classic"/>
                <a:cs typeface="Montserrat Classic"/>
                <a:sym typeface="Montserrat Classic"/>
              </a:rPr>
              <a:t>If the website does not work, check your internet connection or try again later.</a:t>
            </a:r>
          </a:p>
          <a:p>
            <a:pPr algn="l">
              <a:lnSpc>
                <a:spcPts val="3639"/>
              </a:lnSpc>
              <a:spcBef>
                <a:spcPct val="0"/>
              </a:spcBef>
            </a:pPr>
            <a:r>
              <a:rPr lang="en-US" sz="2599">
                <a:solidFill>
                  <a:srgbClr val="000000"/>
                </a:solidFill>
                <a:latin typeface="Montserrat Classic"/>
                <a:ea typeface="Montserrat Classic"/>
                <a:cs typeface="Montserrat Classic"/>
                <a:sym typeface="Montserrat Classic"/>
              </a:rPr>
              <a:t>Contact support on the OpenAI website if you have problems with your account.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27457" y="4221130"/>
            <a:ext cx="7958884" cy="4884765"/>
          </a:xfrm>
          <a:custGeom>
            <a:avLst/>
            <a:gdLst/>
            <a:ahLst/>
            <a:cxnLst/>
            <a:rect r="r" b="b" t="t" l="l"/>
            <a:pathLst>
              <a:path h="4884765" w="7958884">
                <a:moveTo>
                  <a:pt x="0" y="0"/>
                </a:moveTo>
                <a:lnTo>
                  <a:pt x="7958884" y="0"/>
                </a:lnTo>
                <a:lnTo>
                  <a:pt x="7958884" y="4884765"/>
                </a:lnTo>
                <a:lnTo>
                  <a:pt x="0" y="4884765"/>
                </a:lnTo>
                <a:lnTo>
                  <a:pt x="0" y="0"/>
                </a:lnTo>
                <a:close/>
              </a:path>
            </a:pathLst>
          </a:custGeom>
          <a:blipFill>
            <a:blip r:embed="rId2"/>
            <a:stretch>
              <a:fillRect l="0" t="0" r="0" b="0"/>
            </a:stretch>
          </a:blipFill>
          <a:ln w="38100" cap="sq">
            <a:solidFill>
              <a:srgbClr val="000000"/>
            </a:solidFill>
            <a:prstDash val="solid"/>
            <a:miter/>
          </a:ln>
        </p:spPr>
      </p:sp>
      <p:sp>
        <p:nvSpPr>
          <p:cNvPr name="Freeform 3" id="3"/>
          <p:cNvSpPr/>
          <p:nvPr/>
        </p:nvSpPr>
        <p:spPr>
          <a:xfrm flipH="false" flipV="false" rot="0">
            <a:off x="9569565" y="3231470"/>
            <a:ext cx="7689735" cy="6026830"/>
          </a:xfrm>
          <a:custGeom>
            <a:avLst/>
            <a:gdLst/>
            <a:ahLst/>
            <a:cxnLst/>
            <a:rect r="r" b="b" t="t" l="l"/>
            <a:pathLst>
              <a:path h="6026830" w="7689735">
                <a:moveTo>
                  <a:pt x="0" y="0"/>
                </a:moveTo>
                <a:lnTo>
                  <a:pt x="7689735" y="0"/>
                </a:lnTo>
                <a:lnTo>
                  <a:pt x="7689735" y="6026830"/>
                </a:lnTo>
                <a:lnTo>
                  <a:pt x="0" y="6026830"/>
                </a:lnTo>
                <a:lnTo>
                  <a:pt x="0" y="0"/>
                </a:lnTo>
                <a:close/>
              </a:path>
            </a:pathLst>
          </a:custGeom>
          <a:blipFill>
            <a:blip r:embed="rId3"/>
            <a:stretch>
              <a:fillRect l="0" t="0" r="0" b="0"/>
            </a:stretch>
          </a:blipFill>
          <a:ln w="38100" cap="sq">
            <a:solidFill>
              <a:srgbClr val="000000"/>
            </a:solidFill>
            <a:prstDash val="solid"/>
            <a:miter/>
          </a:ln>
        </p:spPr>
      </p:sp>
      <p:sp>
        <p:nvSpPr>
          <p:cNvPr name="Freeform 4" id="4"/>
          <p:cNvSpPr/>
          <p:nvPr/>
        </p:nvSpPr>
        <p:spPr>
          <a:xfrm flipH="false" flipV="false" rot="1910311">
            <a:off x="7119092" y="7770311"/>
            <a:ext cx="2934498" cy="2299913"/>
          </a:xfrm>
          <a:custGeom>
            <a:avLst/>
            <a:gdLst/>
            <a:ahLst/>
            <a:cxnLst/>
            <a:rect r="r" b="b" t="t" l="l"/>
            <a:pathLst>
              <a:path h="2299913" w="2934498">
                <a:moveTo>
                  <a:pt x="0" y="0"/>
                </a:moveTo>
                <a:lnTo>
                  <a:pt x="2934498" y="0"/>
                </a:lnTo>
                <a:lnTo>
                  <a:pt x="2934498" y="2299913"/>
                </a:lnTo>
                <a:lnTo>
                  <a:pt x="0" y="22999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627457" y="2444282"/>
            <a:ext cx="6228594" cy="1536277"/>
          </a:xfrm>
          <a:prstGeom prst="rect">
            <a:avLst/>
          </a:prstGeom>
        </p:spPr>
        <p:txBody>
          <a:bodyPr anchor="t" rtlCol="false" tIns="0" lIns="0" bIns="0" rIns="0">
            <a:spAutoFit/>
          </a:bodyPr>
          <a:lstStyle/>
          <a:p>
            <a:pPr algn="l">
              <a:lnSpc>
                <a:spcPts val="2041"/>
              </a:lnSpc>
            </a:pPr>
            <a:r>
              <a:rPr lang="en-US" sz="1458">
                <a:solidFill>
                  <a:srgbClr val="000000"/>
                </a:solidFill>
                <a:latin typeface="Montserrat Classic"/>
                <a:ea typeface="Montserrat Classic"/>
                <a:cs typeface="Montserrat Classic"/>
                <a:sym typeface="Montserrat Classic"/>
              </a:rPr>
              <a:t>Question</a:t>
            </a:r>
          </a:p>
          <a:p>
            <a:pPr algn="l">
              <a:lnSpc>
                <a:spcPts val="2041"/>
              </a:lnSpc>
              <a:spcBef>
                <a:spcPct val="0"/>
              </a:spcBef>
            </a:pPr>
          </a:p>
          <a:p>
            <a:pPr algn="l" marL="314841" indent="-157420" lvl="1">
              <a:lnSpc>
                <a:spcPts val="2041"/>
              </a:lnSpc>
              <a:buFont typeface="Arial"/>
              <a:buChar char="•"/>
            </a:pPr>
            <a:r>
              <a:rPr lang="en-US" sz="1458">
                <a:solidFill>
                  <a:srgbClr val="000000"/>
                </a:solidFill>
                <a:latin typeface="Montserrat Classic"/>
                <a:ea typeface="Montserrat Classic"/>
                <a:cs typeface="Montserrat Classic"/>
                <a:sym typeface="Montserrat Classic"/>
              </a:rPr>
              <a:t>What can we do for https://vima-danube.eu/ to get more members?</a:t>
            </a:r>
          </a:p>
          <a:p>
            <a:pPr algn="l">
              <a:lnSpc>
                <a:spcPts val="2041"/>
              </a:lnSpc>
              <a:spcBef>
                <a:spcPct val="0"/>
              </a:spcBef>
            </a:pPr>
          </a:p>
          <a:p>
            <a:pPr algn="l">
              <a:lnSpc>
                <a:spcPts val="2041"/>
              </a:lnSpc>
              <a:spcBef>
                <a:spcPct val="0"/>
              </a:spcBef>
            </a:pPr>
          </a:p>
        </p:txBody>
      </p:sp>
      <p:sp>
        <p:nvSpPr>
          <p:cNvPr name="TextBox 6" id="6"/>
          <p:cNvSpPr txBox="true"/>
          <p:nvPr/>
        </p:nvSpPr>
        <p:spPr>
          <a:xfrm rot="0">
            <a:off x="1028700" y="1162050"/>
            <a:ext cx="7326064" cy="1088391"/>
          </a:xfrm>
          <a:prstGeom prst="rect">
            <a:avLst/>
          </a:prstGeom>
        </p:spPr>
        <p:txBody>
          <a:bodyPr anchor="t" rtlCol="false" tIns="0" lIns="0" bIns="0" rIns="0">
            <a:spAutoFit/>
          </a:bodyPr>
          <a:lstStyle/>
          <a:p>
            <a:pPr algn="l" marL="0" indent="0" lvl="0">
              <a:lnSpc>
                <a:spcPts val="8080"/>
              </a:lnSpc>
              <a:spcBef>
                <a:spcPct val="0"/>
              </a:spcBef>
            </a:pPr>
            <a:r>
              <a:rPr lang="en-US" b="true" sz="8000">
                <a:solidFill>
                  <a:srgbClr val="000000"/>
                </a:solidFill>
                <a:latin typeface="Bebas Neue Bold"/>
                <a:ea typeface="Bebas Neue Bold"/>
                <a:cs typeface="Bebas Neue Bold"/>
                <a:sym typeface="Bebas Neue Bold"/>
              </a:rPr>
              <a:t>Application examples</a:t>
            </a:r>
          </a:p>
        </p:txBody>
      </p:sp>
      <p:sp>
        <p:nvSpPr>
          <p:cNvPr name="Freeform 7" id="7"/>
          <p:cNvSpPr/>
          <p:nvPr/>
        </p:nvSpPr>
        <p:spPr>
          <a:xfrm flipH="false" flipV="false" rot="-10666581">
            <a:off x="1947337" y="3404677"/>
            <a:ext cx="2934498" cy="2299913"/>
          </a:xfrm>
          <a:custGeom>
            <a:avLst/>
            <a:gdLst/>
            <a:ahLst/>
            <a:cxnLst/>
            <a:rect r="r" b="b" t="t" l="l"/>
            <a:pathLst>
              <a:path h="2299913" w="2934498">
                <a:moveTo>
                  <a:pt x="0" y="0"/>
                </a:moveTo>
                <a:lnTo>
                  <a:pt x="2934498" y="0"/>
                </a:lnTo>
                <a:lnTo>
                  <a:pt x="2934498" y="2299913"/>
                </a:lnTo>
                <a:lnTo>
                  <a:pt x="0" y="22999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98799" y="2179325"/>
            <a:ext cx="11044157" cy="3369923"/>
          </a:xfrm>
          <a:custGeom>
            <a:avLst/>
            <a:gdLst/>
            <a:ahLst/>
            <a:cxnLst/>
            <a:rect r="r" b="b" t="t" l="l"/>
            <a:pathLst>
              <a:path h="3369923" w="11044157">
                <a:moveTo>
                  <a:pt x="0" y="0"/>
                </a:moveTo>
                <a:lnTo>
                  <a:pt x="11044157" y="0"/>
                </a:lnTo>
                <a:lnTo>
                  <a:pt x="11044157" y="3369923"/>
                </a:lnTo>
                <a:lnTo>
                  <a:pt x="0" y="3369923"/>
                </a:lnTo>
                <a:lnTo>
                  <a:pt x="0" y="0"/>
                </a:lnTo>
                <a:close/>
              </a:path>
            </a:pathLst>
          </a:custGeom>
          <a:blipFill>
            <a:blip r:embed="rId2"/>
            <a:stretch>
              <a:fillRect l="0" t="0" r="0" b="0"/>
            </a:stretch>
          </a:blipFill>
          <a:ln w="38100" cap="sq">
            <a:solidFill>
              <a:srgbClr val="000000"/>
            </a:solidFill>
            <a:prstDash val="solid"/>
            <a:miter/>
          </a:ln>
        </p:spPr>
      </p:sp>
      <p:sp>
        <p:nvSpPr>
          <p:cNvPr name="Freeform 3" id="3"/>
          <p:cNvSpPr/>
          <p:nvPr/>
        </p:nvSpPr>
        <p:spPr>
          <a:xfrm flipH="false" flipV="false" rot="0">
            <a:off x="9971690" y="276079"/>
            <a:ext cx="6968359" cy="6790982"/>
          </a:xfrm>
          <a:custGeom>
            <a:avLst/>
            <a:gdLst/>
            <a:ahLst/>
            <a:cxnLst/>
            <a:rect r="r" b="b" t="t" l="l"/>
            <a:pathLst>
              <a:path h="6790982" w="6968359">
                <a:moveTo>
                  <a:pt x="0" y="0"/>
                </a:moveTo>
                <a:lnTo>
                  <a:pt x="6968358" y="0"/>
                </a:lnTo>
                <a:lnTo>
                  <a:pt x="6968358" y="6790982"/>
                </a:lnTo>
                <a:lnTo>
                  <a:pt x="0" y="679098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10266877">
            <a:off x="6874396" y="3222765"/>
            <a:ext cx="3456432" cy="2708979"/>
          </a:xfrm>
          <a:custGeom>
            <a:avLst/>
            <a:gdLst/>
            <a:ahLst/>
            <a:cxnLst/>
            <a:rect r="r" b="b" t="t" l="l"/>
            <a:pathLst>
              <a:path h="2708979" w="3456432">
                <a:moveTo>
                  <a:pt x="0" y="0"/>
                </a:moveTo>
                <a:lnTo>
                  <a:pt x="3456432" y="0"/>
                </a:lnTo>
                <a:lnTo>
                  <a:pt x="3456432" y="2708979"/>
                </a:lnTo>
                <a:lnTo>
                  <a:pt x="0" y="270897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0657490" y="1490662"/>
            <a:ext cx="5596759" cy="4921250"/>
          </a:xfrm>
          <a:prstGeom prst="rect">
            <a:avLst/>
          </a:prstGeom>
        </p:spPr>
        <p:txBody>
          <a:bodyPr anchor="t" rtlCol="false" tIns="0" lIns="0" bIns="0" rIns="0">
            <a:spAutoFit/>
          </a:bodyPr>
          <a:lstStyle/>
          <a:p>
            <a:pPr algn="l">
              <a:lnSpc>
                <a:spcPts val="2799"/>
              </a:lnSpc>
              <a:spcBef>
                <a:spcPct val="0"/>
              </a:spcBef>
            </a:pPr>
            <a:r>
              <a:rPr lang="en-US" sz="1999">
                <a:solidFill>
                  <a:srgbClr val="000000"/>
                </a:solidFill>
                <a:latin typeface="Montserrat Classic"/>
                <a:ea typeface="Montserrat Classic"/>
                <a:cs typeface="Montserrat Classic"/>
                <a:sym typeface="Montserrat Classic"/>
              </a:rPr>
              <a:t>"ViMA danube, accessible at vima-danube.eu, is an open, multifunctional online platform that aims to digitally connect people in the Danube countries and encourage active collaboration. The platform was developed during the pandemic and is being continuously developed. It offers a search-and-bid function and the possibility to form interest groups to socialise and share common interests, even if there is no common language. ViMA danube is available in English and 13 other languages, including German, Romanian, Serbian and others"</a:t>
            </a:r>
          </a:p>
        </p:txBody>
      </p:sp>
      <p:sp>
        <p:nvSpPr>
          <p:cNvPr name="TextBox 6" id="6"/>
          <p:cNvSpPr txBox="true"/>
          <p:nvPr/>
        </p:nvSpPr>
        <p:spPr>
          <a:xfrm rot="0">
            <a:off x="776452" y="6392906"/>
            <a:ext cx="8789276" cy="3699510"/>
          </a:xfrm>
          <a:prstGeom prst="rect">
            <a:avLst/>
          </a:prstGeom>
        </p:spPr>
        <p:txBody>
          <a:bodyPr anchor="t" rtlCol="false" tIns="0" lIns="0" bIns="0" rIns="0">
            <a:spAutoFit/>
          </a:bodyPr>
          <a:lstStyle/>
          <a:p>
            <a:pPr algn="l">
              <a:lnSpc>
                <a:spcPts val="2939"/>
              </a:lnSpc>
              <a:spcBef>
                <a:spcPct val="0"/>
              </a:spcBef>
            </a:pPr>
            <a:r>
              <a:rPr lang="en-US" sz="2099">
                <a:solidFill>
                  <a:srgbClr val="000000"/>
                </a:solidFill>
                <a:latin typeface="Montserrat Classic"/>
                <a:ea typeface="Montserrat Classic"/>
                <a:cs typeface="Montserrat Classic"/>
                <a:sym typeface="Montserrat Classic"/>
              </a:rPr>
              <a:t>“</a:t>
            </a:r>
            <a:r>
              <a:rPr lang="en-US" sz="2099">
                <a:solidFill>
                  <a:srgbClr val="000000"/>
                </a:solidFill>
                <a:latin typeface="Montserrat Classic"/>
                <a:ea typeface="Montserrat Classic"/>
                <a:cs typeface="Montserrat Classic"/>
                <a:sym typeface="Montserrat Classic"/>
              </a:rPr>
              <a:t>ViMA danube, accesibil la vima-danube.eu, este o platformă online deschisă și multifuncțională, care are ca scop conectarea digitală a persoanelor din țările dunărene și încurajarea colaborării active. Platforma a fost dezvoltată în timpul pandemiei și este continuu îmbunătățită. Oferă o funcție de Căutare-Oferte și posibilitatea de a forma grupuri de interese pentru a stabili contacte și a face schimb de informații despre interese comune, chiar și atunci când nu există o limbă comună. ViMA danube este disponibilă în limba engleză și în alte 13 limbi, inclusiv germană, română, sârbească și altele.”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14665" y="624381"/>
            <a:ext cx="5870949" cy="1655467"/>
          </a:xfrm>
          <a:custGeom>
            <a:avLst/>
            <a:gdLst/>
            <a:ahLst/>
            <a:cxnLst/>
            <a:rect r="r" b="b" t="t" l="l"/>
            <a:pathLst>
              <a:path h="1655467" w="5870949">
                <a:moveTo>
                  <a:pt x="0" y="0"/>
                </a:moveTo>
                <a:lnTo>
                  <a:pt x="5870949" y="0"/>
                </a:lnTo>
                <a:lnTo>
                  <a:pt x="5870949" y="1655468"/>
                </a:lnTo>
                <a:lnTo>
                  <a:pt x="0" y="1655468"/>
                </a:lnTo>
                <a:lnTo>
                  <a:pt x="0" y="0"/>
                </a:lnTo>
                <a:close/>
              </a:path>
            </a:pathLst>
          </a:custGeom>
          <a:blipFill>
            <a:blip r:embed="rId2"/>
            <a:stretch>
              <a:fillRect l="0" t="-72930" r="0" b="-93049"/>
            </a:stretch>
          </a:blipFill>
        </p:spPr>
      </p:sp>
      <p:sp>
        <p:nvSpPr>
          <p:cNvPr name="TextBox 3" id="3"/>
          <p:cNvSpPr txBox="true"/>
          <p:nvPr/>
        </p:nvSpPr>
        <p:spPr>
          <a:xfrm rot="0">
            <a:off x="920353" y="2776874"/>
            <a:ext cx="15364619" cy="6700381"/>
          </a:xfrm>
          <a:prstGeom prst="rect">
            <a:avLst/>
          </a:prstGeom>
        </p:spPr>
        <p:txBody>
          <a:bodyPr anchor="t" rtlCol="false" tIns="0" lIns="0" bIns="0" rIns="0">
            <a:spAutoFit/>
          </a:bodyPr>
          <a:lstStyle/>
          <a:p>
            <a:pPr algn="l">
              <a:lnSpc>
                <a:spcPts val="3007"/>
              </a:lnSpc>
            </a:pPr>
            <a:r>
              <a:rPr lang="en-US" b="true" sz="2147">
                <a:solidFill>
                  <a:srgbClr val="000000"/>
                </a:solidFill>
                <a:latin typeface="Montserrat Classic Bold"/>
                <a:ea typeface="Montserrat Classic Bold"/>
                <a:cs typeface="Montserrat Classic Bold"/>
                <a:sym typeface="Montserrat Classic Bold"/>
              </a:rPr>
              <a:t>Perplexity AI</a:t>
            </a:r>
            <a:r>
              <a:rPr lang="en-US" sz="2147">
                <a:solidFill>
                  <a:srgbClr val="000000"/>
                </a:solidFill>
                <a:latin typeface="Montserrat Classic"/>
                <a:ea typeface="Montserrat Classic"/>
                <a:cs typeface="Montserrat Classic"/>
                <a:sym typeface="Montserrat Classic"/>
              </a:rPr>
              <a:t> is an AI-based search engine and answer machine that launched in 2022. </a:t>
            </a:r>
          </a:p>
          <a:p>
            <a:pPr algn="l">
              <a:lnSpc>
                <a:spcPts val="3007"/>
              </a:lnSpc>
            </a:pPr>
          </a:p>
          <a:p>
            <a:pPr algn="l">
              <a:lnSpc>
                <a:spcPts val="3007"/>
              </a:lnSpc>
            </a:pPr>
            <a:r>
              <a:rPr lang="en-US" sz="2147">
                <a:solidFill>
                  <a:srgbClr val="000000"/>
                </a:solidFill>
                <a:latin typeface="Montserrat Classic"/>
                <a:ea typeface="Montserrat Classic"/>
                <a:cs typeface="Montserrat Classic"/>
                <a:sym typeface="Montserrat Classic"/>
              </a:rPr>
              <a:t>It combines elements of traditional search engines like Google with chatbot functionalities similar to ChatGPT.</a:t>
            </a:r>
          </a:p>
          <a:p>
            <a:pPr algn="l">
              <a:lnSpc>
                <a:spcPts val="3007"/>
              </a:lnSpc>
            </a:pPr>
          </a:p>
          <a:p>
            <a:pPr algn="l">
              <a:lnSpc>
                <a:spcPts val="3007"/>
              </a:lnSpc>
            </a:pPr>
            <a:r>
              <a:rPr lang="en-US" b="true" sz="2147">
                <a:solidFill>
                  <a:srgbClr val="000000"/>
                </a:solidFill>
                <a:latin typeface="Montserrat Classic Bold"/>
                <a:ea typeface="Montserrat Classic Bold"/>
                <a:cs typeface="Montserrat Classic Bold"/>
                <a:sym typeface="Montserrat Classic Bold"/>
              </a:rPr>
              <a:t>Main features:</a:t>
            </a:r>
          </a:p>
          <a:p>
            <a:pPr algn="l" marL="463731" indent="-231866" lvl="1">
              <a:lnSpc>
                <a:spcPts val="3007"/>
              </a:lnSpc>
              <a:buFont typeface="Arial"/>
              <a:buChar char="•"/>
            </a:pPr>
            <a:r>
              <a:rPr lang="en-US" sz="2147">
                <a:solidFill>
                  <a:srgbClr val="000000"/>
                </a:solidFill>
                <a:latin typeface="Montserrat Classic"/>
                <a:ea typeface="Montserrat Classic"/>
                <a:cs typeface="Montserrat Classic"/>
                <a:sym typeface="Montserrat Classic"/>
              </a:rPr>
              <a:t>Processing questions in natural language</a:t>
            </a:r>
          </a:p>
          <a:p>
            <a:pPr algn="l" marL="463731" indent="-231866" lvl="1">
              <a:lnSpc>
                <a:spcPts val="3007"/>
              </a:lnSpc>
              <a:buFont typeface="Arial"/>
              <a:buChar char="•"/>
            </a:pPr>
            <a:r>
              <a:rPr lang="en-US" sz="2147">
                <a:solidFill>
                  <a:srgbClr val="000000"/>
                </a:solidFill>
                <a:latin typeface="Montserrat Classic"/>
                <a:ea typeface="Montserrat Classic"/>
                <a:cs typeface="Montserrat Classic"/>
                <a:sym typeface="Montserrat Classic"/>
              </a:rPr>
              <a:t>Searching the internet for current information</a:t>
            </a:r>
          </a:p>
          <a:p>
            <a:pPr algn="l" marL="463731" indent="-231866" lvl="1">
              <a:lnSpc>
                <a:spcPts val="3007"/>
              </a:lnSpc>
              <a:buFont typeface="Arial"/>
              <a:buChar char="•"/>
            </a:pPr>
            <a:r>
              <a:rPr lang="en-US" sz="2147">
                <a:solidFill>
                  <a:srgbClr val="000000"/>
                </a:solidFill>
                <a:latin typeface="Montserrat Classic"/>
                <a:ea typeface="Montserrat Classic"/>
                <a:cs typeface="Montserrat Classic"/>
                <a:sym typeface="Montserrat Classic"/>
              </a:rPr>
              <a:t>Generating answers based on found sources</a:t>
            </a:r>
          </a:p>
          <a:p>
            <a:pPr algn="l" marL="463731" indent="-231866" lvl="1">
              <a:lnSpc>
                <a:spcPts val="3007"/>
              </a:lnSpc>
              <a:buFont typeface="Arial"/>
              <a:buChar char="•"/>
            </a:pPr>
            <a:r>
              <a:rPr lang="en-US" sz="2147">
                <a:solidFill>
                  <a:srgbClr val="000000"/>
                </a:solidFill>
                <a:latin typeface="Montserrat Classic"/>
                <a:ea typeface="Montserrat Classic"/>
                <a:cs typeface="Montserrat Classic"/>
                <a:sym typeface="Montserrat Classic"/>
              </a:rPr>
              <a:t>Citing and linking the used sources</a:t>
            </a:r>
          </a:p>
          <a:p>
            <a:pPr algn="l" marL="463731" indent="-231866" lvl="1">
              <a:lnSpc>
                <a:spcPts val="3007"/>
              </a:lnSpc>
              <a:buFont typeface="Arial"/>
              <a:buChar char="•"/>
            </a:pPr>
            <a:r>
              <a:rPr lang="en-US" sz="2147">
                <a:solidFill>
                  <a:srgbClr val="000000"/>
                </a:solidFill>
                <a:latin typeface="Montserrat Classic"/>
                <a:ea typeface="Montserrat Classic"/>
                <a:cs typeface="Montserrat Classic"/>
                <a:sym typeface="Montserrat Classic"/>
              </a:rPr>
              <a:t>Possibility for follow-up questions and conversations</a:t>
            </a:r>
          </a:p>
          <a:p>
            <a:pPr algn="l">
              <a:lnSpc>
                <a:spcPts val="3007"/>
              </a:lnSpc>
            </a:pPr>
          </a:p>
          <a:p>
            <a:pPr algn="l">
              <a:lnSpc>
                <a:spcPts val="3007"/>
              </a:lnSpc>
            </a:pPr>
            <a:r>
              <a:rPr lang="en-US" b="true" sz="2147">
                <a:solidFill>
                  <a:srgbClr val="000000"/>
                </a:solidFill>
                <a:latin typeface="Montserrat Classic Bold"/>
                <a:ea typeface="Montserrat Classic Bold"/>
                <a:cs typeface="Montserrat Classic Bold"/>
                <a:sym typeface="Montserrat Classic Bold"/>
              </a:rPr>
              <a:t>Additional functions:</a:t>
            </a:r>
          </a:p>
          <a:p>
            <a:pPr algn="l" marL="463731" indent="-231866" lvl="1">
              <a:lnSpc>
                <a:spcPts val="3007"/>
              </a:lnSpc>
              <a:buFont typeface="Arial"/>
              <a:buChar char="•"/>
            </a:pPr>
            <a:r>
              <a:rPr lang="en-US" sz="2147">
                <a:solidFill>
                  <a:srgbClr val="000000"/>
                </a:solidFill>
                <a:latin typeface="Montserrat Classic"/>
                <a:ea typeface="Montserrat Classic"/>
                <a:cs typeface="Montserrat Classic"/>
                <a:sym typeface="Montserrat Classic"/>
              </a:rPr>
              <a:t>File upload and analysis</a:t>
            </a:r>
          </a:p>
          <a:p>
            <a:pPr algn="l" marL="463731" indent="-231866" lvl="1">
              <a:lnSpc>
                <a:spcPts val="3007"/>
              </a:lnSpc>
              <a:buFont typeface="Arial"/>
              <a:buChar char="•"/>
            </a:pPr>
            <a:r>
              <a:rPr lang="en-US" sz="2147">
                <a:solidFill>
                  <a:srgbClr val="000000"/>
                </a:solidFill>
                <a:latin typeface="Montserrat Classic"/>
                <a:ea typeface="Montserrat Classic"/>
                <a:cs typeface="Montserrat Classic"/>
                <a:sym typeface="Montserrat Classic"/>
              </a:rPr>
              <a:t>Focused search in specific sources</a:t>
            </a:r>
          </a:p>
          <a:p>
            <a:pPr algn="l" marL="463731" indent="-231866" lvl="1">
              <a:lnSpc>
                <a:spcPts val="3007"/>
              </a:lnSpc>
              <a:buFont typeface="Arial"/>
              <a:buChar char="•"/>
            </a:pPr>
            <a:r>
              <a:rPr lang="en-US" sz="2147">
                <a:solidFill>
                  <a:srgbClr val="000000"/>
                </a:solidFill>
                <a:latin typeface="Montserrat Classic"/>
                <a:ea typeface="Montserrat Classic"/>
                <a:cs typeface="Montserrat Classic"/>
                <a:sym typeface="Montserrat Classic"/>
              </a:rPr>
              <a:t>Creation of structured articles (Perplexity Pages)</a:t>
            </a:r>
          </a:p>
          <a:p>
            <a:pPr algn="l" marL="463731" indent="-231866" lvl="1">
              <a:lnSpc>
                <a:spcPts val="3007"/>
              </a:lnSpc>
              <a:buFont typeface="Arial"/>
              <a:buChar char="•"/>
            </a:pPr>
            <a:r>
              <a:rPr lang="en-US" sz="2147">
                <a:solidFill>
                  <a:srgbClr val="000000"/>
                </a:solidFill>
                <a:latin typeface="Montserrat Classic"/>
                <a:ea typeface="Montserrat Classic"/>
                <a:cs typeface="Montserrat Classic"/>
                <a:sym typeface="Montserrat Classic"/>
              </a:rPr>
              <a:t>Collections for organizing content</a:t>
            </a:r>
          </a:p>
          <a:p>
            <a:pPr algn="l">
              <a:lnSpc>
                <a:spcPts val="2660"/>
              </a:lnSpc>
            </a:pPr>
          </a:p>
          <a:p>
            <a:pPr algn="l">
              <a:lnSpc>
                <a:spcPts val="2660"/>
              </a:lnSpc>
              <a:spcBef>
                <a:spcPct val="0"/>
              </a:spcBef>
            </a:pPr>
          </a:p>
        </p:txBody>
      </p:sp>
      <p:sp>
        <p:nvSpPr>
          <p:cNvPr name="TextBox 4" id="4"/>
          <p:cNvSpPr txBox="true"/>
          <p:nvPr/>
        </p:nvSpPr>
        <p:spPr>
          <a:xfrm rot="0">
            <a:off x="920353" y="1385440"/>
            <a:ext cx="4494312" cy="613410"/>
          </a:xfrm>
          <a:prstGeom prst="rect">
            <a:avLst/>
          </a:prstGeom>
        </p:spPr>
        <p:txBody>
          <a:bodyPr anchor="t" rtlCol="false" tIns="0" lIns="0" bIns="0" rIns="0">
            <a:spAutoFit/>
          </a:bodyPr>
          <a:lstStyle/>
          <a:p>
            <a:pPr algn="ctr">
              <a:lnSpc>
                <a:spcPts val="5040"/>
              </a:lnSpc>
            </a:pPr>
            <a:r>
              <a:rPr lang="en-US" sz="3600">
                <a:solidFill>
                  <a:srgbClr val="000000"/>
                </a:solidFill>
                <a:latin typeface="Montserrat"/>
                <a:ea typeface="Montserrat"/>
                <a:cs typeface="Montserrat"/>
                <a:sym typeface="Montserrat"/>
              </a:rPr>
              <a:t>Another possibility: </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578103" y="333671"/>
            <a:ext cx="16930830" cy="9306053"/>
            <a:chOff x="0" y="0"/>
            <a:chExt cx="22574440" cy="12408070"/>
          </a:xfrm>
        </p:grpSpPr>
        <p:sp>
          <p:nvSpPr>
            <p:cNvPr name="Freeform 3" id="3"/>
            <p:cNvSpPr/>
            <p:nvPr/>
          </p:nvSpPr>
          <p:spPr>
            <a:xfrm flipH="false" flipV="false" rot="0">
              <a:off x="0" y="0"/>
              <a:ext cx="20175724" cy="12408070"/>
            </a:xfrm>
            <a:custGeom>
              <a:avLst/>
              <a:gdLst/>
              <a:ahLst/>
              <a:cxnLst/>
              <a:rect r="r" b="b" t="t" l="l"/>
              <a:pathLst>
                <a:path h="12408070" w="20175724">
                  <a:moveTo>
                    <a:pt x="0" y="0"/>
                  </a:moveTo>
                  <a:lnTo>
                    <a:pt x="20175724" y="0"/>
                  </a:lnTo>
                  <a:lnTo>
                    <a:pt x="20175724" y="12408070"/>
                  </a:lnTo>
                  <a:lnTo>
                    <a:pt x="0" y="12408070"/>
                  </a:lnTo>
                  <a:lnTo>
                    <a:pt x="0" y="0"/>
                  </a:lnTo>
                  <a:close/>
                </a:path>
              </a:pathLst>
            </a:custGeom>
            <a:blipFill>
              <a:blip r:embed="rId2"/>
              <a:stretch>
                <a:fillRect l="0" t="0" r="0" b="0"/>
              </a:stretch>
            </a:blipFill>
          </p:spPr>
        </p:sp>
        <p:grpSp>
          <p:nvGrpSpPr>
            <p:cNvPr name="Group 4" id="4"/>
            <p:cNvGrpSpPr/>
            <p:nvPr/>
          </p:nvGrpSpPr>
          <p:grpSpPr>
            <a:xfrm rot="0">
              <a:off x="0" y="3956313"/>
              <a:ext cx="2790497" cy="2057400"/>
              <a:chOff x="0" y="0"/>
              <a:chExt cx="551209" cy="406400"/>
            </a:xfrm>
          </p:grpSpPr>
          <p:sp>
            <p:nvSpPr>
              <p:cNvPr name="Freeform 5" id="5"/>
              <p:cNvSpPr/>
              <p:nvPr/>
            </p:nvSpPr>
            <p:spPr>
              <a:xfrm flipH="false" flipV="false" rot="0">
                <a:off x="0" y="0"/>
                <a:ext cx="551209" cy="406400"/>
              </a:xfrm>
              <a:custGeom>
                <a:avLst/>
                <a:gdLst/>
                <a:ahLst/>
                <a:cxnLst/>
                <a:rect r="r" b="b" t="t" l="l"/>
                <a:pathLst>
                  <a:path h="406400" w="551209">
                    <a:moveTo>
                      <a:pt x="0" y="0"/>
                    </a:moveTo>
                    <a:lnTo>
                      <a:pt x="551209" y="0"/>
                    </a:lnTo>
                    <a:lnTo>
                      <a:pt x="551209" y="406400"/>
                    </a:lnTo>
                    <a:lnTo>
                      <a:pt x="0" y="406400"/>
                    </a:lnTo>
                    <a:close/>
                  </a:path>
                </a:pathLst>
              </a:custGeom>
              <a:solidFill>
                <a:srgbClr val="F2F2ED"/>
              </a:solidFill>
            </p:spPr>
          </p:sp>
          <p:sp>
            <p:nvSpPr>
              <p:cNvPr name="TextBox 6" id="6"/>
              <p:cNvSpPr txBox="true"/>
              <p:nvPr/>
            </p:nvSpPr>
            <p:spPr>
              <a:xfrm>
                <a:off x="0" y="-38100"/>
                <a:ext cx="551209" cy="444500"/>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1870962" y="6881736"/>
              <a:ext cx="252730" cy="252730"/>
              <a:chOff x="0" y="0"/>
              <a:chExt cx="252730" cy="252730"/>
            </a:xfrm>
          </p:grpSpPr>
          <p:sp>
            <p:nvSpPr>
              <p:cNvPr name="Freeform 8" id="8"/>
              <p:cNvSpPr/>
              <p:nvPr/>
            </p:nvSpPr>
            <p:spPr>
              <a:xfrm flipH="false" flipV="false" rot="0">
                <a:off x="50800" y="50800"/>
                <a:ext cx="148590" cy="153670"/>
              </a:xfrm>
              <a:custGeom>
                <a:avLst/>
                <a:gdLst/>
                <a:ahLst/>
                <a:cxnLst/>
                <a:rect r="r" b="b" t="t" l="l"/>
                <a:pathLst>
                  <a:path h="153670" w="148590">
                    <a:moveTo>
                      <a:pt x="148590" y="53340"/>
                    </a:moveTo>
                    <a:cubicBezTo>
                      <a:pt x="146050" y="106680"/>
                      <a:pt x="123190" y="135890"/>
                      <a:pt x="107950" y="144780"/>
                    </a:cubicBezTo>
                    <a:cubicBezTo>
                      <a:pt x="96520" y="152400"/>
                      <a:pt x="85090" y="153670"/>
                      <a:pt x="72390" y="151130"/>
                    </a:cubicBezTo>
                    <a:cubicBezTo>
                      <a:pt x="53340" y="148590"/>
                      <a:pt x="22860" y="129540"/>
                      <a:pt x="11430" y="115570"/>
                    </a:cubicBezTo>
                    <a:cubicBezTo>
                      <a:pt x="2540" y="104140"/>
                      <a:pt x="0" y="93980"/>
                      <a:pt x="0" y="80010"/>
                    </a:cubicBezTo>
                    <a:cubicBezTo>
                      <a:pt x="1270" y="62230"/>
                      <a:pt x="16510" y="29210"/>
                      <a:pt x="29210" y="15240"/>
                    </a:cubicBezTo>
                    <a:cubicBezTo>
                      <a:pt x="39370" y="6350"/>
                      <a:pt x="49530" y="1270"/>
                      <a:pt x="62230" y="0"/>
                    </a:cubicBezTo>
                    <a:cubicBezTo>
                      <a:pt x="81280" y="0"/>
                      <a:pt x="130810" y="21590"/>
                      <a:pt x="130810" y="21590"/>
                    </a:cubicBezTo>
                  </a:path>
                </a:pathLst>
              </a:custGeom>
              <a:solidFill>
                <a:srgbClr val="F2F2ED"/>
              </a:solidFill>
              <a:ln cap="sq">
                <a:noFill/>
                <a:prstDash val="solid"/>
                <a:miter/>
              </a:ln>
            </p:spPr>
          </p:sp>
        </p:grpSp>
        <p:grpSp>
          <p:nvGrpSpPr>
            <p:cNvPr name="Group 9" id="9"/>
            <p:cNvGrpSpPr/>
            <p:nvPr/>
          </p:nvGrpSpPr>
          <p:grpSpPr>
            <a:xfrm rot="0">
              <a:off x="426972" y="11047336"/>
              <a:ext cx="1558290" cy="669290"/>
              <a:chOff x="0" y="0"/>
              <a:chExt cx="1558290" cy="669290"/>
            </a:xfrm>
          </p:grpSpPr>
          <p:sp>
            <p:nvSpPr>
              <p:cNvPr name="Freeform 10" id="10"/>
              <p:cNvSpPr/>
              <p:nvPr/>
            </p:nvSpPr>
            <p:spPr>
              <a:xfrm flipH="false" flipV="false" rot="0">
                <a:off x="49530" y="50800"/>
                <a:ext cx="1464310" cy="572770"/>
              </a:xfrm>
              <a:custGeom>
                <a:avLst/>
                <a:gdLst/>
                <a:ahLst/>
                <a:cxnLst/>
                <a:rect r="r" b="b" t="t" l="l"/>
                <a:pathLst>
                  <a:path h="572770" w="1464310">
                    <a:moveTo>
                      <a:pt x="143510" y="299720"/>
                    </a:moveTo>
                    <a:cubicBezTo>
                      <a:pt x="793750" y="298450"/>
                      <a:pt x="840740" y="309880"/>
                      <a:pt x="922020" y="313690"/>
                    </a:cubicBezTo>
                    <a:cubicBezTo>
                      <a:pt x="1026160" y="317500"/>
                      <a:pt x="1278890" y="309880"/>
                      <a:pt x="1278890" y="312420"/>
                    </a:cubicBezTo>
                    <a:cubicBezTo>
                      <a:pt x="1278890" y="313690"/>
                      <a:pt x="1217930" y="320040"/>
                      <a:pt x="1184910" y="318770"/>
                    </a:cubicBezTo>
                    <a:cubicBezTo>
                      <a:pt x="1150620" y="317500"/>
                      <a:pt x="1125220" y="314960"/>
                      <a:pt x="1078230" y="304800"/>
                    </a:cubicBezTo>
                    <a:cubicBezTo>
                      <a:pt x="982980" y="283210"/>
                      <a:pt x="734060" y="149860"/>
                      <a:pt x="652780" y="173990"/>
                    </a:cubicBezTo>
                    <a:cubicBezTo>
                      <a:pt x="609600" y="185420"/>
                      <a:pt x="563880" y="241300"/>
                      <a:pt x="572770" y="264160"/>
                    </a:cubicBezTo>
                    <a:cubicBezTo>
                      <a:pt x="593090" y="312420"/>
                      <a:pt x="1060450" y="259080"/>
                      <a:pt x="1150620" y="297180"/>
                    </a:cubicBezTo>
                    <a:cubicBezTo>
                      <a:pt x="1183640" y="311150"/>
                      <a:pt x="1198880" y="328930"/>
                      <a:pt x="1207770" y="349250"/>
                    </a:cubicBezTo>
                    <a:cubicBezTo>
                      <a:pt x="1215390" y="365760"/>
                      <a:pt x="1212850" y="391160"/>
                      <a:pt x="1207770" y="407670"/>
                    </a:cubicBezTo>
                    <a:cubicBezTo>
                      <a:pt x="1202690" y="420370"/>
                      <a:pt x="1195070" y="431800"/>
                      <a:pt x="1184910" y="439420"/>
                    </a:cubicBezTo>
                    <a:cubicBezTo>
                      <a:pt x="1170940" y="450850"/>
                      <a:pt x="1146810" y="464820"/>
                      <a:pt x="1129030" y="461010"/>
                    </a:cubicBezTo>
                    <a:cubicBezTo>
                      <a:pt x="1104900" y="453390"/>
                      <a:pt x="1085850" y="393700"/>
                      <a:pt x="1059180" y="373380"/>
                    </a:cubicBezTo>
                    <a:cubicBezTo>
                      <a:pt x="1036320" y="355600"/>
                      <a:pt x="1016000" y="347980"/>
                      <a:pt x="980440" y="340360"/>
                    </a:cubicBezTo>
                    <a:cubicBezTo>
                      <a:pt x="913130" y="326390"/>
                      <a:pt x="721360" y="297180"/>
                      <a:pt x="681990" y="336550"/>
                    </a:cubicBezTo>
                    <a:cubicBezTo>
                      <a:pt x="655320" y="361950"/>
                      <a:pt x="689610" y="438150"/>
                      <a:pt x="678180" y="466090"/>
                    </a:cubicBezTo>
                    <a:cubicBezTo>
                      <a:pt x="673100" y="481330"/>
                      <a:pt x="664210" y="488950"/>
                      <a:pt x="651510" y="496570"/>
                    </a:cubicBezTo>
                    <a:cubicBezTo>
                      <a:pt x="636270" y="505460"/>
                      <a:pt x="610870" y="511810"/>
                      <a:pt x="591820" y="510540"/>
                    </a:cubicBezTo>
                    <a:cubicBezTo>
                      <a:pt x="572770" y="508000"/>
                      <a:pt x="551180" y="495300"/>
                      <a:pt x="538480" y="481330"/>
                    </a:cubicBezTo>
                    <a:cubicBezTo>
                      <a:pt x="525780" y="466090"/>
                      <a:pt x="515620" y="424180"/>
                      <a:pt x="516890" y="424180"/>
                    </a:cubicBezTo>
                    <a:cubicBezTo>
                      <a:pt x="519430" y="422910"/>
                      <a:pt x="570230" y="497840"/>
                      <a:pt x="562610" y="504190"/>
                    </a:cubicBezTo>
                    <a:cubicBezTo>
                      <a:pt x="552450" y="515620"/>
                      <a:pt x="449580" y="425450"/>
                      <a:pt x="384810" y="408940"/>
                    </a:cubicBezTo>
                    <a:cubicBezTo>
                      <a:pt x="317500" y="391160"/>
                      <a:pt x="167640" y="420370"/>
                      <a:pt x="165100" y="407670"/>
                    </a:cubicBezTo>
                    <a:cubicBezTo>
                      <a:pt x="162560" y="398780"/>
                      <a:pt x="232410" y="364490"/>
                      <a:pt x="275590" y="359410"/>
                    </a:cubicBezTo>
                    <a:cubicBezTo>
                      <a:pt x="331470" y="354330"/>
                      <a:pt x="431800" y="383540"/>
                      <a:pt x="473710" y="398780"/>
                    </a:cubicBezTo>
                    <a:cubicBezTo>
                      <a:pt x="496570" y="407670"/>
                      <a:pt x="510540" y="411480"/>
                      <a:pt x="520700" y="426720"/>
                    </a:cubicBezTo>
                    <a:cubicBezTo>
                      <a:pt x="533400" y="444500"/>
                      <a:pt x="542290" y="482600"/>
                      <a:pt x="538480" y="504190"/>
                    </a:cubicBezTo>
                    <a:cubicBezTo>
                      <a:pt x="535940" y="521970"/>
                      <a:pt x="521970" y="538480"/>
                      <a:pt x="509270" y="548640"/>
                    </a:cubicBezTo>
                    <a:cubicBezTo>
                      <a:pt x="495300" y="558800"/>
                      <a:pt x="476250" y="567690"/>
                      <a:pt x="458470" y="566420"/>
                    </a:cubicBezTo>
                    <a:cubicBezTo>
                      <a:pt x="435610" y="565150"/>
                      <a:pt x="401320" y="549910"/>
                      <a:pt x="387350" y="530860"/>
                    </a:cubicBezTo>
                    <a:cubicBezTo>
                      <a:pt x="374650" y="510540"/>
                      <a:pt x="369570" y="473710"/>
                      <a:pt x="378460" y="452120"/>
                    </a:cubicBezTo>
                    <a:cubicBezTo>
                      <a:pt x="386080" y="429260"/>
                      <a:pt x="416560" y="406400"/>
                      <a:pt x="438150" y="400050"/>
                    </a:cubicBezTo>
                    <a:cubicBezTo>
                      <a:pt x="454660" y="393700"/>
                      <a:pt x="476250" y="397510"/>
                      <a:pt x="491490" y="405130"/>
                    </a:cubicBezTo>
                    <a:cubicBezTo>
                      <a:pt x="506730" y="411480"/>
                      <a:pt x="523240" y="425450"/>
                      <a:pt x="530860" y="441960"/>
                    </a:cubicBezTo>
                    <a:cubicBezTo>
                      <a:pt x="539750" y="461010"/>
                      <a:pt x="542290" y="500380"/>
                      <a:pt x="532130" y="520700"/>
                    </a:cubicBezTo>
                    <a:cubicBezTo>
                      <a:pt x="521970" y="541020"/>
                      <a:pt x="495300" y="561340"/>
                      <a:pt x="467360" y="566420"/>
                    </a:cubicBezTo>
                    <a:cubicBezTo>
                      <a:pt x="426720" y="572770"/>
                      <a:pt x="354330" y="516890"/>
                      <a:pt x="308610" y="516890"/>
                    </a:cubicBezTo>
                    <a:cubicBezTo>
                      <a:pt x="271780" y="516890"/>
                      <a:pt x="241300" y="542290"/>
                      <a:pt x="210820" y="546100"/>
                    </a:cubicBezTo>
                    <a:cubicBezTo>
                      <a:pt x="184150" y="548640"/>
                      <a:pt x="160020" y="547370"/>
                      <a:pt x="133350" y="541020"/>
                    </a:cubicBezTo>
                    <a:cubicBezTo>
                      <a:pt x="101600" y="533400"/>
                      <a:pt x="55880" y="521970"/>
                      <a:pt x="34290" y="497840"/>
                    </a:cubicBezTo>
                    <a:cubicBezTo>
                      <a:pt x="11430" y="472440"/>
                      <a:pt x="0" y="424180"/>
                      <a:pt x="1270" y="392430"/>
                    </a:cubicBezTo>
                    <a:cubicBezTo>
                      <a:pt x="1270" y="363220"/>
                      <a:pt x="11430" y="334010"/>
                      <a:pt x="30480" y="309880"/>
                    </a:cubicBezTo>
                    <a:cubicBezTo>
                      <a:pt x="53340" y="283210"/>
                      <a:pt x="91440" y="260350"/>
                      <a:pt x="135890" y="246380"/>
                    </a:cubicBezTo>
                    <a:cubicBezTo>
                      <a:pt x="199390" y="227330"/>
                      <a:pt x="313690" y="229870"/>
                      <a:pt x="379730" y="237490"/>
                    </a:cubicBezTo>
                    <a:cubicBezTo>
                      <a:pt x="425450" y="241300"/>
                      <a:pt x="454660" y="246380"/>
                      <a:pt x="495300" y="266700"/>
                    </a:cubicBezTo>
                    <a:cubicBezTo>
                      <a:pt x="554990" y="297180"/>
                      <a:pt x="678180" y="382270"/>
                      <a:pt x="689610" y="425450"/>
                    </a:cubicBezTo>
                    <a:cubicBezTo>
                      <a:pt x="694690" y="447040"/>
                      <a:pt x="679450" y="468630"/>
                      <a:pt x="666750" y="482600"/>
                    </a:cubicBezTo>
                    <a:cubicBezTo>
                      <a:pt x="654050" y="496570"/>
                      <a:pt x="629920" y="506730"/>
                      <a:pt x="612140" y="510540"/>
                    </a:cubicBezTo>
                    <a:cubicBezTo>
                      <a:pt x="598170" y="513080"/>
                      <a:pt x="584200" y="509270"/>
                      <a:pt x="571500" y="504190"/>
                    </a:cubicBezTo>
                    <a:cubicBezTo>
                      <a:pt x="558800" y="500380"/>
                      <a:pt x="547370" y="492760"/>
                      <a:pt x="538480" y="481330"/>
                    </a:cubicBezTo>
                    <a:cubicBezTo>
                      <a:pt x="527050" y="467360"/>
                      <a:pt x="519430" y="448310"/>
                      <a:pt x="516890" y="424180"/>
                    </a:cubicBezTo>
                    <a:cubicBezTo>
                      <a:pt x="513080" y="382270"/>
                      <a:pt x="519430" y="295910"/>
                      <a:pt x="539750" y="254000"/>
                    </a:cubicBezTo>
                    <a:cubicBezTo>
                      <a:pt x="556260" y="220980"/>
                      <a:pt x="584200" y="195580"/>
                      <a:pt x="612140" y="181610"/>
                    </a:cubicBezTo>
                    <a:cubicBezTo>
                      <a:pt x="638810" y="167640"/>
                      <a:pt x="665480" y="170180"/>
                      <a:pt x="703580" y="168910"/>
                    </a:cubicBezTo>
                    <a:cubicBezTo>
                      <a:pt x="765810" y="165100"/>
                      <a:pt x="889000" y="163830"/>
                      <a:pt x="956310" y="173990"/>
                    </a:cubicBezTo>
                    <a:cubicBezTo>
                      <a:pt x="1004570" y="181610"/>
                      <a:pt x="1046480" y="185420"/>
                      <a:pt x="1075690" y="207010"/>
                    </a:cubicBezTo>
                    <a:cubicBezTo>
                      <a:pt x="1102360" y="227330"/>
                      <a:pt x="1108710" y="273050"/>
                      <a:pt x="1130300" y="294640"/>
                    </a:cubicBezTo>
                    <a:cubicBezTo>
                      <a:pt x="1150620" y="312420"/>
                      <a:pt x="1186180" y="312420"/>
                      <a:pt x="1198880" y="331470"/>
                    </a:cubicBezTo>
                    <a:cubicBezTo>
                      <a:pt x="1211580" y="349250"/>
                      <a:pt x="1214120" y="386080"/>
                      <a:pt x="1207770" y="407670"/>
                    </a:cubicBezTo>
                    <a:cubicBezTo>
                      <a:pt x="1201420" y="425450"/>
                      <a:pt x="1186180" y="441960"/>
                      <a:pt x="1168400" y="450850"/>
                    </a:cubicBezTo>
                    <a:cubicBezTo>
                      <a:pt x="1146810" y="462280"/>
                      <a:pt x="1120140" y="459740"/>
                      <a:pt x="1084580" y="459740"/>
                    </a:cubicBezTo>
                    <a:cubicBezTo>
                      <a:pt x="1027430" y="459740"/>
                      <a:pt x="939800" y="443230"/>
                      <a:pt x="855980" y="439420"/>
                    </a:cubicBezTo>
                    <a:cubicBezTo>
                      <a:pt x="751840" y="434340"/>
                      <a:pt x="580390" y="459740"/>
                      <a:pt x="506730" y="438150"/>
                    </a:cubicBezTo>
                    <a:cubicBezTo>
                      <a:pt x="467360" y="426720"/>
                      <a:pt x="443230" y="408940"/>
                      <a:pt x="424180" y="386080"/>
                    </a:cubicBezTo>
                    <a:cubicBezTo>
                      <a:pt x="406400" y="363220"/>
                      <a:pt x="397510" y="332740"/>
                      <a:pt x="394970" y="303530"/>
                    </a:cubicBezTo>
                    <a:cubicBezTo>
                      <a:pt x="391160" y="273050"/>
                      <a:pt x="401320" y="236220"/>
                      <a:pt x="410210" y="205740"/>
                    </a:cubicBezTo>
                    <a:cubicBezTo>
                      <a:pt x="417830" y="176530"/>
                      <a:pt x="426720" y="149860"/>
                      <a:pt x="441960" y="121920"/>
                    </a:cubicBezTo>
                    <a:cubicBezTo>
                      <a:pt x="459740" y="88900"/>
                      <a:pt x="480060" y="41910"/>
                      <a:pt x="511810" y="21590"/>
                    </a:cubicBezTo>
                    <a:cubicBezTo>
                      <a:pt x="546100" y="0"/>
                      <a:pt x="603250" y="0"/>
                      <a:pt x="645160" y="0"/>
                    </a:cubicBezTo>
                    <a:cubicBezTo>
                      <a:pt x="680720" y="0"/>
                      <a:pt x="708660" y="5080"/>
                      <a:pt x="745490" y="16510"/>
                    </a:cubicBezTo>
                    <a:cubicBezTo>
                      <a:pt x="793750" y="30480"/>
                      <a:pt x="861060" y="71120"/>
                      <a:pt x="906780" y="87630"/>
                    </a:cubicBezTo>
                    <a:cubicBezTo>
                      <a:pt x="941070" y="99060"/>
                      <a:pt x="965200" y="102870"/>
                      <a:pt x="996950" y="109220"/>
                    </a:cubicBezTo>
                    <a:cubicBezTo>
                      <a:pt x="1032510" y="118110"/>
                      <a:pt x="1066800" y="128270"/>
                      <a:pt x="1107440" y="134620"/>
                    </a:cubicBezTo>
                    <a:cubicBezTo>
                      <a:pt x="1158240" y="142240"/>
                      <a:pt x="1230630" y="137160"/>
                      <a:pt x="1276350" y="147320"/>
                    </a:cubicBezTo>
                    <a:cubicBezTo>
                      <a:pt x="1309370" y="153670"/>
                      <a:pt x="1334770" y="162560"/>
                      <a:pt x="1360170" y="177800"/>
                    </a:cubicBezTo>
                    <a:cubicBezTo>
                      <a:pt x="1386840" y="194310"/>
                      <a:pt x="1417320" y="212090"/>
                      <a:pt x="1433830" y="241300"/>
                    </a:cubicBezTo>
                    <a:cubicBezTo>
                      <a:pt x="1451610" y="273050"/>
                      <a:pt x="1464310" y="331470"/>
                      <a:pt x="1457960" y="368300"/>
                    </a:cubicBezTo>
                    <a:cubicBezTo>
                      <a:pt x="1451610" y="400050"/>
                      <a:pt x="1433830" y="431800"/>
                      <a:pt x="1408430" y="450850"/>
                    </a:cubicBezTo>
                    <a:cubicBezTo>
                      <a:pt x="1377950" y="473710"/>
                      <a:pt x="1344930" y="476250"/>
                      <a:pt x="1278890" y="483870"/>
                    </a:cubicBezTo>
                    <a:cubicBezTo>
                      <a:pt x="1088390" y="505460"/>
                      <a:pt x="276860" y="481330"/>
                      <a:pt x="143510" y="455930"/>
                    </a:cubicBezTo>
                    <a:cubicBezTo>
                      <a:pt x="114300" y="449580"/>
                      <a:pt x="105410" y="447040"/>
                      <a:pt x="91440" y="435610"/>
                    </a:cubicBezTo>
                    <a:cubicBezTo>
                      <a:pt x="78740" y="424180"/>
                      <a:pt x="68580" y="403860"/>
                      <a:pt x="66040" y="387350"/>
                    </a:cubicBezTo>
                    <a:cubicBezTo>
                      <a:pt x="64770" y="369570"/>
                      <a:pt x="68580" y="347980"/>
                      <a:pt x="80010" y="332740"/>
                    </a:cubicBezTo>
                    <a:cubicBezTo>
                      <a:pt x="92710" y="317500"/>
                      <a:pt x="143510" y="299720"/>
                      <a:pt x="143510" y="299720"/>
                    </a:cubicBezTo>
                  </a:path>
                </a:pathLst>
              </a:custGeom>
              <a:solidFill>
                <a:srgbClr val="F2F2ED"/>
              </a:solidFill>
              <a:ln cap="sq">
                <a:noFill/>
                <a:prstDash val="solid"/>
                <a:miter/>
              </a:ln>
            </p:spPr>
          </p:sp>
        </p:grpSp>
        <p:sp>
          <p:nvSpPr>
            <p:cNvPr name="Freeform 11" id="11"/>
            <p:cNvSpPr/>
            <p:nvPr/>
          </p:nvSpPr>
          <p:spPr>
            <a:xfrm flipH="false" flipV="false" rot="0">
              <a:off x="8280083" y="3772697"/>
              <a:ext cx="9753600" cy="1328928"/>
            </a:xfrm>
            <a:custGeom>
              <a:avLst/>
              <a:gdLst/>
              <a:ahLst/>
              <a:cxnLst/>
              <a:rect r="r" b="b" t="t" l="l"/>
              <a:pathLst>
                <a:path h="1328928" w="9753600">
                  <a:moveTo>
                    <a:pt x="0" y="0"/>
                  </a:moveTo>
                  <a:lnTo>
                    <a:pt x="9753600" y="0"/>
                  </a:lnTo>
                  <a:lnTo>
                    <a:pt x="9753600" y="1328928"/>
                  </a:lnTo>
                  <a:lnTo>
                    <a:pt x="0" y="132892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2" id="12"/>
            <p:cNvSpPr txBox="true"/>
            <p:nvPr/>
          </p:nvSpPr>
          <p:spPr>
            <a:xfrm rot="0">
              <a:off x="2398715" y="3021069"/>
              <a:ext cx="20175724" cy="751628"/>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Where knowledge starts</a:t>
              </a:r>
            </a:p>
          </p:txBody>
        </p:sp>
        <p:grpSp>
          <p:nvGrpSpPr>
            <p:cNvPr name="Group 13" id="13"/>
            <p:cNvGrpSpPr/>
            <p:nvPr/>
          </p:nvGrpSpPr>
          <p:grpSpPr>
            <a:xfrm rot="0">
              <a:off x="10031982" y="4148696"/>
              <a:ext cx="5951220" cy="848360"/>
              <a:chOff x="0" y="0"/>
              <a:chExt cx="5951220" cy="848360"/>
            </a:xfrm>
          </p:grpSpPr>
          <p:sp>
            <p:nvSpPr>
              <p:cNvPr name="Freeform 14" id="14"/>
              <p:cNvSpPr/>
              <p:nvPr/>
            </p:nvSpPr>
            <p:spPr>
              <a:xfrm flipH="false" flipV="false" rot="0">
                <a:off x="50800" y="49530"/>
                <a:ext cx="5848350" cy="749300"/>
              </a:xfrm>
              <a:custGeom>
                <a:avLst/>
                <a:gdLst/>
                <a:ahLst/>
                <a:cxnLst/>
                <a:rect r="r" b="b" t="t" l="l"/>
                <a:pathLst>
                  <a:path h="749300" w="5848350">
                    <a:moveTo>
                      <a:pt x="0" y="250190"/>
                    </a:moveTo>
                    <a:cubicBezTo>
                      <a:pt x="46990" y="127000"/>
                      <a:pt x="90170" y="113030"/>
                      <a:pt x="130810" y="99060"/>
                    </a:cubicBezTo>
                    <a:cubicBezTo>
                      <a:pt x="181610" y="82550"/>
                      <a:pt x="236220" y="77470"/>
                      <a:pt x="306070" y="67310"/>
                    </a:cubicBezTo>
                    <a:cubicBezTo>
                      <a:pt x="407670" y="52070"/>
                      <a:pt x="549910" y="33020"/>
                      <a:pt x="684530" y="21590"/>
                    </a:cubicBezTo>
                    <a:cubicBezTo>
                      <a:pt x="836930" y="10160"/>
                      <a:pt x="1009650" y="3810"/>
                      <a:pt x="1173480" y="1270"/>
                    </a:cubicBezTo>
                    <a:cubicBezTo>
                      <a:pt x="1337310" y="0"/>
                      <a:pt x="1507490" y="5080"/>
                      <a:pt x="1666240" y="10160"/>
                    </a:cubicBezTo>
                    <a:cubicBezTo>
                      <a:pt x="1814830" y="16510"/>
                      <a:pt x="1981200" y="19050"/>
                      <a:pt x="2095500" y="34290"/>
                    </a:cubicBezTo>
                    <a:cubicBezTo>
                      <a:pt x="2172970" y="44450"/>
                      <a:pt x="2225040" y="68580"/>
                      <a:pt x="2289810" y="74930"/>
                    </a:cubicBezTo>
                    <a:cubicBezTo>
                      <a:pt x="2355850" y="81280"/>
                      <a:pt x="2444750" y="80010"/>
                      <a:pt x="2487930" y="72390"/>
                    </a:cubicBezTo>
                    <a:cubicBezTo>
                      <a:pt x="2510790" y="68580"/>
                      <a:pt x="2520950" y="53340"/>
                      <a:pt x="2536190" y="54610"/>
                    </a:cubicBezTo>
                    <a:cubicBezTo>
                      <a:pt x="2550160" y="55880"/>
                      <a:pt x="2555240" y="72390"/>
                      <a:pt x="2574290" y="78740"/>
                    </a:cubicBezTo>
                    <a:cubicBezTo>
                      <a:pt x="2613660" y="91440"/>
                      <a:pt x="2747010" y="92710"/>
                      <a:pt x="2766060" y="95250"/>
                    </a:cubicBezTo>
                    <a:cubicBezTo>
                      <a:pt x="2769870" y="96520"/>
                      <a:pt x="2769870" y="96520"/>
                      <a:pt x="2772410" y="96520"/>
                    </a:cubicBezTo>
                    <a:cubicBezTo>
                      <a:pt x="2776220" y="97790"/>
                      <a:pt x="2781300" y="97790"/>
                      <a:pt x="2792730" y="97790"/>
                    </a:cubicBezTo>
                    <a:cubicBezTo>
                      <a:pt x="2848610" y="96520"/>
                      <a:pt x="3117850" y="67310"/>
                      <a:pt x="3286760" y="60960"/>
                    </a:cubicBezTo>
                    <a:cubicBezTo>
                      <a:pt x="3467100" y="54610"/>
                      <a:pt x="3675380" y="62230"/>
                      <a:pt x="3845560" y="64770"/>
                    </a:cubicBezTo>
                    <a:cubicBezTo>
                      <a:pt x="3986530" y="67310"/>
                      <a:pt x="4155440" y="63500"/>
                      <a:pt x="4234180" y="74930"/>
                    </a:cubicBezTo>
                    <a:cubicBezTo>
                      <a:pt x="4269740" y="80010"/>
                      <a:pt x="4309110" y="96520"/>
                      <a:pt x="4309110" y="96520"/>
                    </a:cubicBezTo>
                    <a:cubicBezTo>
                      <a:pt x="4309110" y="96520"/>
                      <a:pt x="4314190" y="96520"/>
                      <a:pt x="4316730" y="96520"/>
                    </a:cubicBezTo>
                    <a:cubicBezTo>
                      <a:pt x="4319270" y="96520"/>
                      <a:pt x="4324350" y="96520"/>
                      <a:pt x="4324350" y="96520"/>
                    </a:cubicBezTo>
                    <a:cubicBezTo>
                      <a:pt x="4324350" y="96520"/>
                      <a:pt x="4328160" y="97790"/>
                      <a:pt x="4330700" y="97790"/>
                    </a:cubicBezTo>
                    <a:cubicBezTo>
                      <a:pt x="4333240" y="99060"/>
                      <a:pt x="4338320" y="99060"/>
                      <a:pt x="4338320" y="99060"/>
                    </a:cubicBezTo>
                    <a:cubicBezTo>
                      <a:pt x="4338320" y="100330"/>
                      <a:pt x="4342130" y="101600"/>
                      <a:pt x="4344670" y="102870"/>
                    </a:cubicBezTo>
                    <a:cubicBezTo>
                      <a:pt x="4347210" y="104140"/>
                      <a:pt x="4351020" y="106680"/>
                      <a:pt x="4351020" y="106680"/>
                    </a:cubicBezTo>
                    <a:cubicBezTo>
                      <a:pt x="4351020" y="106680"/>
                      <a:pt x="4356100" y="110490"/>
                      <a:pt x="4356100" y="110490"/>
                    </a:cubicBezTo>
                    <a:cubicBezTo>
                      <a:pt x="4358640" y="111760"/>
                      <a:pt x="4419600" y="110490"/>
                      <a:pt x="4467860" y="111760"/>
                    </a:cubicBezTo>
                    <a:cubicBezTo>
                      <a:pt x="4564380" y="114300"/>
                      <a:pt x="4791710" y="123190"/>
                      <a:pt x="4898390" y="127000"/>
                    </a:cubicBezTo>
                    <a:cubicBezTo>
                      <a:pt x="4960620" y="129540"/>
                      <a:pt x="5046980" y="134620"/>
                      <a:pt x="5048250" y="134620"/>
                    </a:cubicBezTo>
                    <a:cubicBezTo>
                      <a:pt x="5048250" y="134620"/>
                      <a:pt x="5052060" y="134620"/>
                      <a:pt x="5054600" y="134620"/>
                    </a:cubicBezTo>
                    <a:cubicBezTo>
                      <a:pt x="5057140" y="134620"/>
                      <a:pt x="5062220" y="133350"/>
                      <a:pt x="5062220" y="133350"/>
                    </a:cubicBezTo>
                    <a:cubicBezTo>
                      <a:pt x="5062220" y="133350"/>
                      <a:pt x="5067300" y="134620"/>
                      <a:pt x="5069840" y="135890"/>
                    </a:cubicBezTo>
                    <a:cubicBezTo>
                      <a:pt x="5072380" y="135890"/>
                      <a:pt x="5076190" y="137160"/>
                      <a:pt x="5076190" y="137160"/>
                    </a:cubicBezTo>
                    <a:cubicBezTo>
                      <a:pt x="5076190" y="137160"/>
                      <a:pt x="5081270" y="139700"/>
                      <a:pt x="5082540" y="139700"/>
                    </a:cubicBezTo>
                    <a:cubicBezTo>
                      <a:pt x="5085080" y="140970"/>
                      <a:pt x="5088890" y="143510"/>
                      <a:pt x="5090160" y="143510"/>
                    </a:cubicBezTo>
                    <a:cubicBezTo>
                      <a:pt x="5090160" y="143510"/>
                      <a:pt x="5092700" y="146050"/>
                      <a:pt x="5095240" y="148590"/>
                    </a:cubicBezTo>
                    <a:cubicBezTo>
                      <a:pt x="5096510" y="149860"/>
                      <a:pt x="5100320" y="152400"/>
                      <a:pt x="5100320" y="152400"/>
                    </a:cubicBezTo>
                    <a:cubicBezTo>
                      <a:pt x="5100320" y="152400"/>
                      <a:pt x="5101590" y="156210"/>
                      <a:pt x="5104130" y="157480"/>
                    </a:cubicBezTo>
                    <a:cubicBezTo>
                      <a:pt x="5114290" y="162560"/>
                      <a:pt x="5156200" y="157480"/>
                      <a:pt x="5190490" y="157480"/>
                    </a:cubicBezTo>
                    <a:cubicBezTo>
                      <a:pt x="5242560" y="156210"/>
                      <a:pt x="5327650" y="154940"/>
                      <a:pt x="5386070" y="154940"/>
                    </a:cubicBezTo>
                    <a:cubicBezTo>
                      <a:pt x="5433060" y="154940"/>
                      <a:pt x="5511800" y="161290"/>
                      <a:pt x="5514340" y="157480"/>
                    </a:cubicBezTo>
                    <a:cubicBezTo>
                      <a:pt x="5514340" y="156210"/>
                      <a:pt x="5513070" y="156210"/>
                      <a:pt x="5513070" y="154940"/>
                    </a:cubicBezTo>
                    <a:cubicBezTo>
                      <a:pt x="5513070" y="153670"/>
                      <a:pt x="5513070" y="149860"/>
                      <a:pt x="5513070" y="147320"/>
                    </a:cubicBezTo>
                    <a:cubicBezTo>
                      <a:pt x="5513070" y="144780"/>
                      <a:pt x="5511800" y="140970"/>
                      <a:pt x="5511800" y="138430"/>
                    </a:cubicBezTo>
                    <a:cubicBezTo>
                      <a:pt x="5511800" y="137160"/>
                      <a:pt x="5511800" y="135890"/>
                      <a:pt x="5511800" y="134620"/>
                    </a:cubicBezTo>
                    <a:cubicBezTo>
                      <a:pt x="5511800" y="133350"/>
                      <a:pt x="5511800" y="132080"/>
                      <a:pt x="5511800" y="129540"/>
                    </a:cubicBezTo>
                    <a:cubicBezTo>
                      <a:pt x="5511800" y="128270"/>
                      <a:pt x="5513070" y="124460"/>
                      <a:pt x="5514340" y="121920"/>
                    </a:cubicBezTo>
                    <a:cubicBezTo>
                      <a:pt x="5514340" y="119380"/>
                      <a:pt x="5514340" y="115570"/>
                      <a:pt x="5515610" y="113030"/>
                    </a:cubicBezTo>
                    <a:cubicBezTo>
                      <a:pt x="5515610" y="111760"/>
                      <a:pt x="5516880" y="110490"/>
                      <a:pt x="5516880" y="109220"/>
                    </a:cubicBezTo>
                    <a:cubicBezTo>
                      <a:pt x="5518150" y="107950"/>
                      <a:pt x="5518150" y="106680"/>
                      <a:pt x="5518150" y="105410"/>
                    </a:cubicBezTo>
                    <a:cubicBezTo>
                      <a:pt x="5519420" y="104140"/>
                      <a:pt x="5521960" y="101600"/>
                      <a:pt x="5523230" y="99060"/>
                    </a:cubicBezTo>
                    <a:cubicBezTo>
                      <a:pt x="5524500" y="96520"/>
                      <a:pt x="5525770" y="92710"/>
                      <a:pt x="5527040" y="91440"/>
                    </a:cubicBezTo>
                    <a:cubicBezTo>
                      <a:pt x="5528310" y="90170"/>
                      <a:pt x="5528310" y="88900"/>
                      <a:pt x="5529580" y="87630"/>
                    </a:cubicBezTo>
                    <a:cubicBezTo>
                      <a:pt x="5530850" y="87630"/>
                      <a:pt x="5530850" y="86360"/>
                      <a:pt x="5532120" y="85090"/>
                    </a:cubicBezTo>
                    <a:cubicBezTo>
                      <a:pt x="5533390" y="82550"/>
                      <a:pt x="5537200" y="81280"/>
                      <a:pt x="5538470" y="78740"/>
                    </a:cubicBezTo>
                    <a:cubicBezTo>
                      <a:pt x="5541010" y="77470"/>
                      <a:pt x="5543550" y="74930"/>
                      <a:pt x="5544820" y="73660"/>
                    </a:cubicBezTo>
                    <a:cubicBezTo>
                      <a:pt x="5546090" y="72390"/>
                      <a:pt x="5547360" y="72390"/>
                      <a:pt x="5548630" y="71120"/>
                    </a:cubicBezTo>
                    <a:cubicBezTo>
                      <a:pt x="5549900" y="71120"/>
                      <a:pt x="5551170" y="69850"/>
                      <a:pt x="5552440" y="68580"/>
                    </a:cubicBezTo>
                    <a:cubicBezTo>
                      <a:pt x="5553710" y="67310"/>
                      <a:pt x="5557520" y="67310"/>
                      <a:pt x="5560060" y="66040"/>
                    </a:cubicBezTo>
                    <a:cubicBezTo>
                      <a:pt x="5562600" y="64770"/>
                      <a:pt x="5565140" y="63500"/>
                      <a:pt x="5567680" y="62230"/>
                    </a:cubicBezTo>
                    <a:cubicBezTo>
                      <a:pt x="5568950" y="62230"/>
                      <a:pt x="5570220" y="62230"/>
                      <a:pt x="5571490" y="62230"/>
                    </a:cubicBezTo>
                    <a:cubicBezTo>
                      <a:pt x="5572760" y="62230"/>
                      <a:pt x="5574030" y="60960"/>
                      <a:pt x="5576570" y="60960"/>
                    </a:cubicBezTo>
                    <a:cubicBezTo>
                      <a:pt x="5577840" y="59690"/>
                      <a:pt x="5581650" y="60960"/>
                      <a:pt x="5584190" y="60960"/>
                    </a:cubicBezTo>
                    <a:cubicBezTo>
                      <a:pt x="5586730" y="60960"/>
                      <a:pt x="5590540" y="59690"/>
                      <a:pt x="5593080" y="59690"/>
                    </a:cubicBezTo>
                    <a:cubicBezTo>
                      <a:pt x="5594350" y="59690"/>
                      <a:pt x="5595620" y="59690"/>
                      <a:pt x="5596890" y="60960"/>
                    </a:cubicBezTo>
                    <a:cubicBezTo>
                      <a:pt x="5598160" y="60960"/>
                      <a:pt x="5599430" y="59690"/>
                      <a:pt x="5600700" y="59690"/>
                    </a:cubicBezTo>
                    <a:cubicBezTo>
                      <a:pt x="5603240" y="60960"/>
                      <a:pt x="5607050" y="62230"/>
                      <a:pt x="5609590" y="63500"/>
                    </a:cubicBezTo>
                    <a:cubicBezTo>
                      <a:pt x="5612130" y="63500"/>
                      <a:pt x="5615940" y="63500"/>
                      <a:pt x="5617210" y="64770"/>
                    </a:cubicBezTo>
                    <a:cubicBezTo>
                      <a:pt x="5619750" y="64770"/>
                      <a:pt x="5619750" y="66040"/>
                      <a:pt x="5621020" y="67310"/>
                    </a:cubicBezTo>
                    <a:cubicBezTo>
                      <a:pt x="5622290" y="67310"/>
                      <a:pt x="5623560" y="67310"/>
                      <a:pt x="5624830" y="68580"/>
                    </a:cubicBezTo>
                    <a:cubicBezTo>
                      <a:pt x="5627370" y="68580"/>
                      <a:pt x="5629910" y="71120"/>
                      <a:pt x="5632450" y="73660"/>
                    </a:cubicBezTo>
                    <a:cubicBezTo>
                      <a:pt x="5634990" y="74930"/>
                      <a:pt x="5637530" y="76200"/>
                      <a:pt x="5640070" y="77470"/>
                    </a:cubicBezTo>
                    <a:cubicBezTo>
                      <a:pt x="5641340" y="78740"/>
                      <a:pt x="5642610" y="81280"/>
                      <a:pt x="5643880" y="81280"/>
                    </a:cubicBezTo>
                    <a:cubicBezTo>
                      <a:pt x="5643880" y="82550"/>
                      <a:pt x="5645150" y="82550"/>
                      <a:pt x="5645150" y="82550"/>
                    </a:cubicBezTo>
                    <a:cubicBezTo>
                      <a:pt x="5646420" y="83820"/>
                      <a:pt x="5646420" y="83820"/>
                      <a:pt x="5646420" y="85090"/>
                    </a:cubicBezTo>
                    <a:cubicBezTo>
                      <a:pt x="5651500" y="90170"/>
                      <a:pt x="5687060" y="132080"/>
                      <a:pt x="5694680" y="133350"/>
                    </a:cubicBezTo>
                    <a:cubicBezTo>
                      <a:pt x="5697220" y="133350"/>
                      <a:pt x="5697220" y="132080"/>
                      <a:pt x="5698490" y="130810"/>
                    </a:cubicBezTo>
                    <a:cubicBezTo>
                      <a:pt x="5701030" y="129540"/>
                      <a:pt x="5707380" y="127000"/>
                      <a:pt x="5707380" y="127000"/>
                    </a:cubicBezTo>
                    <a:cubicBezTo>
                      <a:pt x="5707380" y="127000"/>
                      <a:pt x="5712460" y="125730"/>
                      <a:pt x="5716270" y="124460"/>
                    </a:cubicBezTo>
                    <a:cubicBezTo>
                      <a:pt x="5718810" y="123190"/>
                      <a:pt x="5725160" y="121920"/>
                      <a:pt x="5725160" y="121920"/>
                    </a:cubicBezTo>
                    <a:cubicBezTo>
                      <a:pt x="5725160" y="121920"/>
                      <a:pt x="5730240" y="121920"/>
                      <a:pt x="5734050" y="121920"/>
                    </a:cubicBezTo>
                    <a:cubicBezTo>
                      <a:pt x="5736590" y="121920"/>
                      <a:pt x="5742940" y="121920"/>
                      <a:pt x="5742940" y="121920"/>
                    </a:cubicBezTo>
                    <a:cubicBezTo>
                      <a:pt x="5742940" y="121920"/>
                      <a:pt x="5749290" y="123190"/>
                      <a:pt x="5751830" y="123190"/>
                    </a:cubicBezTo>
                    <a:cubicBezTo>
                      <a:pt x="5755640" y="124460"/>
                      <a:pt x="5760720" y="125730"/>
                      <a:pt x="5760720" y="125730"/>
                    </a:cubicBezTo>
                    <a:cubicBezTo>
                      <a:pt x="5760720" y="125730"/>
                      <a:pt x="5767070" y="128270"/>
                      <a:pt x="5769610" y="129540"/>
                    </a:cubicBezTo>
                    <a:cubicBezTo>
                      <a:pt x="5772150" y="130810"/>
                      <a:pt x="5777230" y="133350"/>
                      <a:pt x="5777230" y="133350"/>
                    </a:cubicBezTo>
                    <a:cubicBezTo>
                      <a:pt x="5777230" y="133350"/>
                      <a:pt x="5782310" y="137160"/>
                      <a:pt x="5784850" y="139700"/>
                    </a:cubicBezTo>
                    <a:cubicBezTo>
                      <a:pt x="5787390" y="140970"/>
                      <a:pt x="5791200" y="144780"/>
                      <a:pt x="5791200" y="144780"/>
                    </a:cubicBezTo>
                    <a:cubicBezTo>
                      <a:pt x="5791200" y="144780"/>
                      <a:pt x="5795010" y="149860"/>
                      <a:pt x="5796280" y="152400"/>
                    </a:cubicBezTo>
                    <a:cubicBezTo>
                      <a:pt x="5798820" y="154940"/>
                      <a:pt x="5802630" y="160020"/>
                      <a:pt x="5802630" y="160020"/>
                    </a:cubicBezTo>
                    <a:cubicBezTo>
                      <a:pt x="5802630" y="160020"/>
                      <a:pt x="5805170" y="165100"/>
                      <a:pt x="5805170" y="168910"/>
                    </a:cubicBezTo>
                    <a:cubicBezTo>
                      <a:pt x="5806440" y="171450"/>
                      <a:pt x="5808980" y="176530"/>
                      <a:pt x="5808980" y="176530"/>
                    </a:cubicBezTo>
                    <a:cubicBezTo>
                      <a:pt x="5808980" y="176530"/>
                      <a:pt x="5810250" y="182880"/>
                      <a:pt x="5810250" y="185420"/>
                    </a:cubicBezTo>
                    <a:cubicBezTo>
                      <a:pt x="5811520" y="189230"/>
                      <a:pt x="5811520" y="194310"/>
                      <a:pt x="5811520" y="195580"/>
                    </a:cubicBezTo>
                    <a:cubicBezTo>
                      <a:pt x="5811520" y="195580"/>
                      <a:pt x="5811520" y="207010"/>
                      <a:pt x="5811520" y="207010"/>
                    </a:cubicBezTo>
                    <a:cubicBezTo>
                      <a:pt x="5811520" y="207010"/>
                      <a:pt x="5814060" y="212090"/>
                      <a:pt x="5814060" y="214630"/>
                    </a:cubicBezTo>
                    <a:cubicBezTo>
                      <a:pt x="5815330" y="217170"/>
                      <a:pt x="5816600" y="222250"/>
                      <a:pt x="5816600" y="222250"/>
                    </a:cubicBezTo>
                    <a:cubicBezTo>
                      <a:pt x="5816600" y="222250"/>
                      <a:pt x="5817870" y="227330"/>
                      <a:pt x="5817870" y="229870"/>
                    </a:cubicBezTo>
                    <a:cubicBezTo>
                      <a:pt x="5817870" y="232410"/>
                      <a:pt x="5819140" y="237490"/>
                      <a:pt x="5819140" y="237490"/>
                    </a:cubicBezTo>
                    <a:cubicBezTo>
                      <a:pt x="5819140" y="238760"/>
                      <a:pt x="5817870" y="243840"/>
                      <a:pt x="5817870" y="246380"/>
                    </a:cubicBezTo>
                    <a:cubicBezTo>
                      <a:pt x="5816600" y="248920"/>
                      <a:pt x="5816600" y="254000"/>
                      <a:pt x="5816600" y="254000"/>
                    </a:cubicBezTo>
                    <a:cubicBezTo>
                      <a:pt x="5816600" y="254000"/>
                      <a:pt x="5814060" y="259080"/>
                      <a:pt x="5812790" y="261620"/>
                    </a:cubicBezTo>
                    <a:cubicBezTo>
                      <a:pt x="5812790" y="261620"/>
                      <a:pt x="5812790" y="261620"/>
                      <a:pt x="5812790" y="262890"/>
                    </a:cubicBezTo>
                    <a:cubicBezTo>
                      <a:pt x="5811520" y="265430"/>
                      <a:pt x="5811520" y="269240"/>
                      <a:pt x="5812790" y="275590"/>
                    </a:cubicBezTo>
                    <a:cubicBezTo>
                      <a:pt x="5815330" y="290830"/>
                      <a:pt x="5829300" y="322580"/>
                      <a:pt x="5835650" y="347980"/>
                    </a:cubicBezTo>
                    <a:cubicBezTo>
                      <a:pt x="5842000" y="375920"/>
                      <a:pt x="5844540" y="415290"/>
                      <a:pt x="5845810" y="436880"/>
                    </a:cubicBezTo>
                    <a:cubicBezTo>
                      <a:pt x="5847080" y="450850"/>
                      <a:pt x="5848350" y="468630"/>
                      <a:pt x="5848350" y="468630"/>
                    </a:cubicBezTo>
                    <a:cubicBezTo>
                      <a:pt x="5848350" y="468630"/>
                      <a:pt x="5848350" y="474980"/>
                      <a:pt x="5848350" y="477520"/>
                    </a:cubicBezTo>
                    <a:cubicBezTo>
                      <a:pt x="5847080" y="480060"/>
                      <a:pt x="5847080" y="486410"/>
                      <a:pt x="5847080" y="486410"/>
                    </a:cubicBezTo>
                    <a:cubicBezTo>
                      <a:pt x="5847080" y="486410"/>
                      <a:pt x="5845810" y="491490"/>
                      <a:pt x="5844540" y="494030"/>
                    </a:cubicBezTo>
                    <a:cubicBezTo>
                      <a:pt x="5843270" y="496570"/>
                      <a:pt x="5842000" y="502920"/>
                      <a:pt x="5842000" y="502920"/>
                    </a:cubicBezTo>
                    <a:cubicBezTo>
                      <a:pt x="5842000" y="502920"/>
                      <a:pt x="5838190" y="506730"/>
                      <a:pt x="5836920" y="509270"/>
                    </a:cubicBezTo>
                    <a:cubicBezTo>
                      <a:pt x="5835650" y="511810"/>
                      <a:pt x="5831840" y="516890"/>
                      <a:pt x="5831840" y="516890"/>
                    </a:cubicBezTo>
                    <a:cubicBezTo>
                      <a:pt x="5831840" y="516890"/>
                      <a:pt x="5828030" y="520700"/>
                      <a:pt x="5825490" y="523240"/>
                    </a:cubicBezTo>
                    <a:cubicBezTo>
                      <a:pt x="5824220" y="524510"/>
                      <a:pt x="5820410" y="528320"/>
                      <a:pt x="5819140" y="528320"/>
                    </a:cubicBezTo>
                    <a:cubicBezTo>
                      <a:pt x="5819140" y="528320"/>
                      <a:pt x="5814060" y="532130"/>
                      <a:pt x="5812790" y="533400"/>
                    </a:cubicBezTo>
                    <a:cubicBezTo>
                      <a:pt x="5810250" y="534670"/>
                      <a:pt x="5805170" y="537210"/>
                      <a:pt x="5805170" y="537210"/>
                    </a:cubicBezTo>
                    <a:cubicBezTo>
                      <a:pt x="5805170" y="537210"/>
                      <a:pt x="5798820" y="538480"/>
                      <a:pt x="5796280" y="539750"/>
                    </a:cubicBezTo>
                    <a:cubicBezTo>
                      <a:pt x="5793740" y="541020"/>
                      <a:pt x="5788660" y="542290"/>
                      <a:pt x="5788660" y="542290"/>
                    </a:cubicBezTo>
                    <a:cubicBezTo>
                      <a:pt x="5787390" y="542290"/>
                      <a:pt x="5782310" y="542290"/>
                      <a:pt x="5779770" y="542290"/>
                    </a:cubicBezTo>
                    <a:cubicBezTo>
                      <a:pt x="5777230" y="542290"/>
                      <a:pt x="5770880" y="542290"/>
                      <a:pt x="5770880" y="542290"/>
                    </a:cubicBezTo>
                    <a:cubicBezTo>
                      <a:pt x="5770880" y="542290"/>
                      <a:pt x="5765800" y="541020"/>
                      <a:pt x="5761990" y="541020"/>
                    </a:cubicBezTo>
                    <a:cubicBezTo>
                      <a:pt x="5759450" y="539750"/>
                      <a:pt x="5754370" y="538480"/>
                      <a:pt x="5754370" y="538480"/>
                    </a:cubicBezTo>
                    <a:cubicBezTo>
                      <a:pt x="5754370" y="538480"/>
                      <a:pt x="5749290" y="535940"/>
                      <a:pt x="5746750" y="534670"/>
                    </a:cubicBezTo>
                    <a:cubicBezTo>
                      <a:pt x="5744210" y="533400"/>
                      <a:pt x="5739130" y="530860"/>
                      <a:pt x="5737860" y="530860"/>
                    </a:cubicBezTo>
                    <a:cubicBezTo>
                      <a:pt x="5737860" y="530860"/>
                      <a:pt x="5734050" y="528320"/>
                      <a:pt x="5731510" y="525780"/>
                    </a:cubicBezTo>
                    <a:cubicBezTo>
                      <a:pt x="5730240" y="524510"/>
                      <a:pt x="5725160" y="520700"/>
                      <a:pt x="5725160" y="520700"/>
                    </a:cubicBezTo>
                    <a:cubicBezTo>
                      <a:pt x="5725160" y="520700"/>
                      <a:pt x="5721350" y="515620"/>
                      <a:pt x="5720080" y="513080"/>
                    </a:cubicBezTo>
                    <a:cubicBezTo>
                      <a:pt x="5718810" y="510540"/>
                      <a:pt x="5715000" y="506730"/>
                      <a:pt x="5715000" y="506730"/>
                    </a:cubicBezTo>
                    <a:cubicBezTo>
                      <a:pt x="5715000" y="506730"/>
                      <a:pt x="5712460" y="501650"/>
                      <a:pt x="5711190" y="499110"/>
                    </a:cubicBezTo>
                    <a:cubicBezTo>
                      <a:pt x="5711190" y="496570"/>
                      <a:pt x="5708650" y="490220"/>
                      <a:pt x="5708650" y="490220"/>
                    </a:cubicBezTo>
                    <a:cubicBezTo>
                      <a:pt x="5708650" y="490220"/>
                      <a:pt x="5707380" y="485140"/>
                      <a:pt x="5707380" y="482600"/>
                    </a:cubicBezTo>
                    <a:cubicBezTo>
                      <a:pt x="5706110" y="478790"/>
                      <a:pt x="5706110" y="473710"/>
                      <a:pt x="5706110" y="473710"/>
                    </a:cubicBezTo>
                    <a:cubicBezTo>
                      <a:pt x="5706110" y="472440"/>
                      <a:pt x="5673090" y="373380"/>
                      <a:pt x="5670550" y="361950"/>
                    </a:cubicBezTo>
                    <a:cubicBezTo>
                      <a:pt x="5670550" y="359410"/>
                      <a:pt x="5671820" y="359410"/>
                      <a:pt x="5670550" y="358140"/>
                    </a:cubicBezTo>
                    <a:cubicBezTo>
                      <a:pt x="5669280" y="356870"/>
                      <a:pt x="5661660" y="363220"/>
                      <a:pt x="5651500" y="364490"/>
                    </a:cubicBezTo>
                    <a:cubicBezTo>
                      <a:pt x="5627370" y="368300"/>
                      <a:pt x="5565140" y="364490"/>
                      <a:pt x="5510530" y="364490"/>
                    </a:cubicBezTo>
                    <a:cubicBezTo>
                      <a:pt x="5433060" y="364490"/>
                      <a:pt x="5327650" y="364490"/>
                      <a:pt x="5232400" y="364490"/>
                    </a:cubicBezTo>
                    <a:cubicBezTo>
                      <a:pt x="5133340" y="364490"/>
                      <a:pt x="5001260" y="339090"/>
                      <a:pt x="4928870" y="365760"/>
                    </a:cubicBezTo>
                    <a:cubicBezTo>
                      <a:pt x="4879340" y="382270"/>
                      <a:pt x="4846320" y="443230"/>
                      <a:pt x="4820920" y="452120"/>
                    </a:cubicBezTo>
                    <a:cubicBezTo>
                      <a:pt x="4810760" y="455930"/>
                      <a:pt x="4799330" y="450850"/>
                      <a:pt x="4795520" y="453390"/>
                    </a:cubicBezTo>
                    <a:cubicBezTo>
                      <a:pt x="4794250" y="454660"/>
                      <a:pt x="4794250" y="455930"/>
                      <a:pt x="4794250" y="457200"/>
                    </a:cubicBezTo>
                    <a:cubicBezTo>
                      <a:pt x="4792980" y="459740"/>
                      <a:pt x="4790440" y="463550"/>
                      <a:pt x="4790440" y="463550"/>
                    </a:cubicBezTo>
                    <a:cubicBezTo>
                      <a:pt x="4790440" y="463550"/>
                      <a:pt x="4787900" y="467360"/>
                      <a:pt x="4785360" y="469900"/>
                    </a:cubicBezTo>
                    <a:cubicBezTo>
                      <a:pt x="4784090" y="471170"/>
                      <a:pt x="4781550" y="474980"/>
                      <a:pt x="4781550" y="474980"/>
                    </a:cubicBezTo>
                    <a:cubicBezTo>
                      <a:pt x="4781550" y="474980"/>
                      <a:pt x="4777740" y="477520"/>
                      <a:pt x="4775200" y="478790"/>
                    </a:cubicBezTo>
                    <a:cubicBezTo>
                      <a:pt x="4773930" y="480060"/>
                      <a:pt x="4770120" y="483870"/>
                      <a:pt x="4770120" y="483870"/>
                    </a:cubicBezTo>
                    <a:cubicBezTo>
                      <a:pt x="4770120" y="483870"/>
                      <a:pt x="4765040" y="485140"/>
                      <a:pt x="4763770" y="486410"/>
                    </a:cubicBezTo>
                    <a:cubicBezTo>
                      <a:pt x="4761230" y="487680"/>
                      <a:pt x="4756150" y="488950"/>
                      <a:pt x="4756150" y="488950"/>
                    </a:cubicBezTo>
                    <a:cubicBezTo>
                      <a:pt x="4756150" y="488950"/>
                      <a:pt x="4752340" y="490220"/>
                      <a:pt x="4749800" y="490220"/>
                    </a:cubicBezTo>
                    <a:cubicBezTo>
                      <a:pt x="4747260" y="490220"/>
                      <a:pt x="4742180" y="491490"/>
                      <a:pt x="4742180" y="491490"/>
                    </a:cubicBezTo>
                    <a:cubicBezTo>
                      <a:pt x="4742180" y="491490"/>
                      <a:pt x="4312920" y="521970"/>
                      <a:pt x="4302760" y="537210"/>
                    </a:cubicBezTo>
                    <a:cubicBezTo>
                      <a:pt x="4301490" y="538480"/>
                      <a:pt x="4304030" y="541020"/>
                      <a:pt x="4304030" y="541020"/>
                    </a:cubicBezTo>
                    <a:cubicBezTo>
                      <a:pt x="4304030" y="541020"/>
                      <a:pt x="4304030" y="546100"/>
                      <a:pt x="4304030" y="548640"/>
                    </a:cubicBezTo>
                    <a:cubicBezTo>
                      <a:pt x="4304030" y="551180"/>
                      <a:pt x="4305300" y="556260"/>
                      <a:pt x="4305300" y="556260"/>
                    </a:cubicBezTo>
                    <a:cubicBezTo>
                      <a:pt x="4305300" y="556260"/>
                      <a:pt x="4304030" y="560070"/>
                      <a:pt x="4304030" y="562610"/>
                    </a:cubicBezTo>
                    <a:cubicBezTo>
                      <a:pt x="4302760" y="565150"/>
                      <a:pt x="4302760" y="570230"/>
                      <a:pt x="4302760" y="570230"/>
                    </a:cubicBezTo>
                    <a:cubicBezTo>
                      <a:pt x="4302760" y="570230"/>
                      <a:pt x="4300220" y="574040"/>
                      <a:pt x="4298950" y="576580"/>
                    </a:cubicBezTo>
                    <a:cubicBezTo>
                      <a:pt x="4297680" y="579120"/>
                      <a:pt x="4296410" y="582930"/>
                      <a:pt x="4296410" y="582930"/>
                    </a:cubicBezTo>
                    <a:cubicBezTo>
                      <a:pt x="4296410" y="582930"/>
                      <a:pt x="4292600" y="586740"/>
                      <a:pt x="4291330" y="589280"/>
                    </a:cubicBezTo>
                    <a:cubicBezTo>
                      <a:pt x="4290060" y="590550"/>
                      <a:pt x="4287520" y="594360"/>
                      <a:pt x="4287520" y="594360"/>
                    </a:cubicBezTo>
                    <a:cubicBezTo>
                      <a:pt x="4287520" y="594360"/>
                      <a:pt x="4283710" y="596900"/>
                      <a:pt x="4281170" y="599440"/>
                    </a:cubicBezTo>
                    <a:cubicBezTo>
                      <a:pt x="4279900" y="600710"/>
                      <a:pt x="4276090" y="603250"/>
                      <a:pt x="4276090" y="603250"/>
                    </a:cubicBezTo>
                    <a:cubicBezTo>
                      <a:pt x="4276090" y="603250"/>
                      <a:pt x="4271010" y="605790"/>
                      <a:pt x="4269740" y="605790"/>
                    </a:cubicBezTo>
                    <a:cubicBezTo>
                      <a:pt x="4267200" y="607060"/>
                      <a:pt x="4262120" y="609600"/>
                      <a:pt x="4262120" y="609600"/>
                    </a:cubicBezTo>
                    <a:cubicBezTo>
                      <a:pt x="4262120" y="609600"/>
                      <a:pt x="4258310" y="609600"/>
                      <a:pt x="4255770" y="610870"/>
                    </a:cubicBezTo>
                    <a:cubicBezTo>
                      <a:pt x="4253230" y="610870"/>
                      <a:pt x="4251960" y="610870"/>
                      <a:pt x="4248150" y="612140"/>
                    </a:cubicBezTo>
                    <a:cubicBezTo>
                      <a:pt x="4240530" y="614680"/>
                      <a:pt x="4232910" y="626110"/>
                      <a:pt x="4211320" y="632460"/>
                    </a:cubicBezTo>
                    <a:cubicBezTo>
                      <a:pt x="4103370" y="664210"/>
                      <a:pt x="3439160" y="679450"/>
                      <a:pt x="3181350" y="689610"/>
                    </a:cubicBezTo>
                    <a:cubicBezTo>
                      <a:pt x="3026410" y="695960"/>
                      <a:pt x="2884170" y="680720"/>
                      <a:pt x="2809240" y="698500"/>
                    </a:cubicBezTo>
                    <a:cubicBezTo>
                      <a:pt x="2774950" y="706120"/>
                      <a:pt x="2768600" y="723900"/>
                      <a:pt x="2738120" y="731520"/>
                    </a:cubicBezTo>
                    <a:cubicBezTo>
                      <a:pt x="2686050" y="744220"/>
                      <a:pt x="2590800" y="749300"/>
                      <a:pt x="2524760" y="744220"/>
                    </a:cubicBezTo>
                    <a:cubicBezTo>
                      <a:pt x="2466340" y="740410"/>
                      <a:pt x="2409190" y="730250"/>
                      <a:pt x="2360930" y="711200"/>
                    </a:cubicBezTo>
                    <a:cubicBezTo>
                      <a:pt x="2317750" y="693420"/>
                      <a:pt x="2259330" y="655320"/>
                      <a:pt x="2246630" y="641350"/>
                    </a:cubicBezTo>
                    <a:cubicBezTo>
                      <a:pt x="2244090" y="637540"/>
                      <a:pt x="2246630" y="635000"/>
                      <a:pt x="2242820" y="632460"/>
                    </a:cubicBezTo>
                    <a:cubicBezTo>
                      <a:pt x="2228850" y="624840"/>
                      <a:pt x="2138680" y="640080"/>
                      <a:pt x="2106930" y="641350"/>
                    </a:cubicBezTo>
                    <a:cubicBezTo>
                      <a:pt x="2089150" y="642620"/>
                      <a:pt x="2084070" y="638810"/>
                      <a:pt x="2066290" y="641350"/>
                    </a:cubicBezTo>
                    <a:cubicBezTo>
                      <a:pt x="2030730" y="648970"/>
                      <a:pt x="1968500" y="684530"/>
                      <a:pt x="1911350" y="699770"/>
                    </a:cubicBezTo>
                    <a:cubicBezTo>
                      <a:pt x="1844040" y="716280"/>
                      <a:pt x="1770380" y="722630"/>
                      <a:pt x="1690370" y="731520"/>
                    </a:cubicBezTo>
                    <a:cubicBezTo>
                      <a:pt x="1593850" y="740410"/>
                      <a:pt x="1473200" y="749300"/>
                      <a:pt x="1372870" y="746760"/>
                    </a:cubicBezTo>
                    <a:cubicBezTo>
                      <a:pt x="1281430" y="745490"/>
                      <a:pt x="1189990" y="741680"/>
                      <a:pt x="1111250" y="725170"/>
                    </a:cubicBezTo>
                    <a:cubicBezTo>
                      <a:pt x="1045210" y="711200"/>
                      <a:pt x="962660" y="685800"/>
                      <a:pt x="929640" y="661670"/>
                    </a:cubicBezTo>
                    <a:cubicBezTo>
                      <a:pt x="913130" y="650240"/>
                      <a:pt x="918210" y="633730"/>
                      <a:pt x="900430" y="624840"/>
                    </a:cubicBezTo>
                    <a:cubicBezTo>
                      <a:pt x="863600" y="605790"/>
                      <a:pt x="728980" y="623570"/>
                      <a:pt x="675640" y="619760"/>
                    </a:cubicBezTo>
                    <a:cubicBezTo>
                      <a:pt x="647700" y="617220"/>
                      <a:pt x="632460" y="610870"/>
                      <a:pt x="609600" y="612140"/>
                    </a:cubicBezTo>
                    <a:cubicBezTo>
                      <a:pt x="584200" y="613410"/>
                      <a:pt x="554990" y="615950"/>
                      <a:pt x="534670" y="627380"/>
                    </a:cubicBezTo>
                    <a:cubicBezTo>
                      <a:pt x="515620" y="638810"/>
                      <a:pt x="510540" y="671830"/>
                      <a:pt x="488950" y="678180"/>
                    </a:cubicBezTo>
                    <a:cubicBezTo>
                      <a:pt x="458470" y="685800"/>
                      <a:pt x="365760" y="638810"/>
                      <a:pt x="361950" y="637540"/>
                    </a:cubicBezTo>
                    <a:cubicBezTo>
                      <a:pt x="361950" y="636270"/>
                      <a:pt x="361950" y="636270"/>
                      <a:pt x="361950" y="636270"/>
                    </a:cubicBezTo>
                    <a:cubicBezTo>
                      <a:pt x="360680" y="636270"/>
                      <a:pt x="321310" y="636270"/>
                      <a:pt x="316230" y="635000"/>
                    </a:cubicBezTo>
                    <a:cubicBezTo>
                      <a:pt x="314960" y="635000"/>
                      <a:pt x="314960" y="633730"/>
                      <a:pt x="313690" y="633730"/>
                    </a:cubicBezTo>
                    <a:cubicBezTo>
                      <a:pt x="306070" y="633730"/>
                      <a:pt x="270510" y="650240"/>
                      <a:pt x="245110" y="647700"/>
                    </a:cubicBezTo>
                    <a:cubicBezTo>
                      <a:pt x="209550" y="643890"/>
                      <a:pt x="152400" y="622300"/>
                      <a:pt x="121920" y="591820"/>
                    </a:cubicBezTo>
                    <a:cubicBezTo>
                      <a:pt x="90170" y="561340"/>
                      <a:pt x="71120" y="500380"/>
                      <a:pt x="63500" y="462280"/>
                    </a:cubicBezTo>
                    <a:cubicBezTo>
                      <a:pt x="57150" y="434340"/>
                      <a:pt x="71120" y="406400"/>
                      <a:pt x="63500" y="387350"/>
                    </a:cubicBezTo>
                    <a:cubicBezTo>
                      <a:pt x="58420" y="373380"/>
                      <a:pt x="45720" y="370840"/>
                      <a:pt x="36830" y="356870"/>
                    </a:cubicBezTo>
                    <a:cubicBezTo>
                      <a:pt x="22860" y="332740"/>
                      <a:pt x="0" y="250190"/>
                      <a:pt x="0" y="250190"/>
                    </a:cubicBezTo>
                    <a:moveTo>
                      <a:pt x="807720" y="241300"/>
                    </a:moveTo>
                    <a:cubicBezTo>
                      <a:pt x="811530" y="245110"/>
                      <a:pt x="824230" y="242570"/>
                      <a:pt x="824230" y="242570"/>
                    </a:cubicBezTo>
                    <a:cubicBezTo>
                      <a:pt x="824230" y="241300"/>
                      <a:pt x="807720" y="241300"/>
                      <a:pt x="807720" y="241300"/>
                    </a:cubicBezTo>
                  </a:path>
                </a:pathLst>
              </a:custGeom>
              <a:solidFill>
                <a:srgbClr val="F2F2ED"/>
              </a:solidFill>
              <a:ln cap="sq">
                <a:noFill/>
                <a:prstDash val="solid"/>
                <a:miter/>
              </a:ln>
            </p:spPr>
          </p:sp>
        </p:grpSp>
        <p:grpSp>
          <p:nvGrpSpPr>
            <p:cNvPr name="Group 15" id="15"/>
            <p:cNvGrpSpPr/>
            <p:nvPr/>
          </p:nvGrpSpPr>
          <p:grpSpPr>
            <a:xfrm rot="0">
              <a:off x="9244582" y="3865486"/>
              <a:ext cx="8275320" cy="1196340"/>
              <a:chOff x="0" y="0"/>
              <a:chExt cx="8275320" cy="1196340"/>
            </a:xfrm>
          </p:grpSpPr>
          <p:sp>
            <p:nvSpPr>
              <p:cNvPr name="Freeform 16" id="16"/>
              <p:cNvSpPr/>
              <p:nvPr/>
            </p:nvSpPr>
            <p:spPr>
              <a:xfrm flipH="false" flipV="false" rot="0">
                <a:off x="50800" y="50800"/>
                <a:ext cx="8174990" cy="1108710"/>
              </a:xfrm>
              <a:custGeom>
                <a:avLst/>
                <a:gdLst/>
                <a:ahLst/>
                <a:cxnLst/>
                <a:rect r="r" b="b" t="t" l="l"/>
                <a:pathLst>
                  <a:path h="1108710" w="8174990">
                    <a:moveTo>
                      <a:pt x="0" y="636270"/>
                    </a:moveTo>
                    <a:cubicBezTo>
                      <a:pt x="0" y="635000"/>
                      <a:pt x="5080" y="610870"/>
                      <a:pt x="7620" y="599440"/>
                    </a:cubicBezTo>
                    <a:cubicBezTo>
                      <a:pt x="10160" y="586740"/>
                      <a:pt x="13970" y="562610"/>
                      <a:pt x="15240" y="562610"/>
                    </a:cubicBezTo>
                    <a:cubicBezTo>
                      <a:pt x="15240" y="562610"/>
                      <a:pt x="15240" y="562610"/>
                      <a:pt x="15240" y="561340"/>
                    </a:cubicBezTo>
                    <a:cubicBezTo>
                      <a:pt x="15240" y="561340"/>
                      <a:pt x="25400" y="539750"/>
                      <a:pt x="30480" y="528320"/>
                    </a:cubicBezTo>
                    <a:cubicBezTo>
                      <a:pt x="35560" y="516890"/>
                      <a:pt x="45720" y="494030"/>
                      <a:pt x="46990" y="494030"/>
                    </a:cubicBezTo>
                    <a:cubicBezTo>
                      <a:pt x="46990" y="492760"/>
                      <a:pt x="62230" y="473710"/>
                      <a:pt x="69850" y="464820"/>
                    </a:cubicBezTo>
                    <a:cubicBezTo>
                      <a:pt x="77470" y="454660"/>
                      <a:pt x="92710" y="435610"/>
                      <a:pt x="93980" y="435610"/>
                    </a:cubicBezTo>
                    <a:cubicBezTo>
                      <a:pt x="93980" y="434340"/>
                      <a:pt x="113030" y="420370"/>
                      <a:pt x="123190" y="412750"/>
                    </a:cubicBezTo>
                    <a:cubicBezTo>
                      <a:pt x="133350" y="405130"/>
                      <a:pt x="152400" y="389890"/>
                      <a:pt x="153670" y="389890"/>
                    </a:cubicBezTo>
                    <a:cubicBezTo>
                      <a:pt x="153670" y="389890"/>
                      <a:pt x="153670" y="389890"/>
                      <a:pt x="153670" y="388620"/>
                    </a:cubicBezTo>
                    <a:cubicBezTo>
                      <a:pt x="153670" y="388620"/>
                      <a:pt x="176530" y="379730"/>
                      <a:pt x="187960" y="374650"/>
                    </a:cubicBezTo>
                    <a:cubicBezTo>
                      <a:pt x="199390" y="369570"/>
                      <a:pt x="222250" y="359410"/>
                      <a:pt x="222250" y="359410"/>
                    </a:cubicBezTo>
                    <a:cubicBezTo>
                      <a:pt x="222250" y="359410"/>
                      <a:pt x="246380" y="354330"/>
                      <a:pt x="259080" y="353060"/>
                    </a:cubicBezTo>
                    <a:cubicBezTo>
                      <a:pt x="271780" y="350520"/>
                      <a:pt x="278130" y="349250"/>
                      <a:pt x="295910" y="346710"/>
                    </a:cubicBezTo>
                    <a:cubicBezTo>
                      <a:pt x="344170" y="340360"/>
                      <a:pt x="462280" y="332740"/>
                      <a:pt x="553720" y="326390"/>
                    </a:cubicBezTo>
                    <a:cubicBezTo>
                      <a:pt x="660400" y="320040"/>
                      <a:pt x="775970" y="312420"/>
                      <a:pt x="895350" y="306070"/>
                    </a:cubicBezTo>
                    <a:cubicBezTo>
                      <a:pt x="1029970" y="297180"/>
                      <a:pt x="1176020" y="284480"/>
                      <a:pt x="1318260" y="279400"/>
                    </a:cubicBezTo>
                    <a:cubicBezTo>
                      <a:pt x="1464310" y="273050"/>
                      <a:pt x="1645920" y="274320"/>
                      <a:pt x="1762760" y="273050"/>
                    </a:cubicBezTo>
                    <a:cubicBezTo>
                      <a:pt x="1837690" y="273050"/>
                      <a:pt x="1906270" y="278130"/>
                      <a:pt x="1948180" y="274320"/>
                    </a:cubicBezTo>
                    <a:cubicBezTo>
                      <a:pt x="1969770" y="273050"/>
                      <a:pt x="1972310" y="270510"/>
                      <a:pt x="1996440" y="266700"/>
                    </a:cubicBezTo>
                    <a:cubicBezTo>
                      <a:pt x="2066290" y="257810"/>
                      <a:pt x="2278380" y="233680"/>
                      <a:pt x="2410460" y="218440"/>
                    </a:cubicBezTo>
                    <a:cubicBezTo>
                      <a:pt x="2529840" y="205740"/>
                      <a:pt x="2630170" y="191770"/>
                      <a:pt x="2750820" y="179070"/>
                    </a:cubicBezTo>
                    <a:cubicBezTo>
                      <a:pt x="2889250" y="165100"/>
                      <a:pt x="3045460" y="151130"/>
                      <a:pt x="3194050" y="137160"/>
                    </a:cubicBezTo>
                    <a:cubicBezTo>
                      <a:pt x="3342640" y="123190"/>
                      <a:pt x="3538220" y="105410"/>
                      <a:pt x="3639820" y="96520"/>
                    </a:cubicBezTo>
                    <a:cubicBezTo>
                      <a:pt x="3694430" y="91440"/>
                      <a:pt x="3726180" y="90170"/>
                      <a:pt x="3764280" y="85090"/>
                    </a:cubicBezTo>
                    <a:cubicBezTo>
                      <a:pt x="3797300" y="81280"/>
                      <a:pt x="3815080" y="76200"/>
                      <a:pt x="3855720" y="71120"/>
                    </a:cubicBezTo>
                    <a:cubicBezTo>
                      <a:pt x="3930650" y="60960"/>
                      <a:pt x="4074160" y="45720"/>
                      <a:pt x="4182110" y="35560"/>
                    </a:cubicBezTo>
                    <a:cubicBezTo>
                      <a:pt x="4290060" y="25400"/>
                      <a:pt x="4418330" y="13970"/>
                      <a:pt x="4503420" y="7620"/>
                    </a:cubicBezTo>
                    <a:cubicBezTo>
                      <a:pt x="4559300" y="3810"/>
                      <a:pt x="4641850" y="0"/>
                      <a:pt x="4643120" y="0"/>
                    </a:cubicBezTo>
                    <a:cubicBezTo>
                      <a:pt x="4643120" y="0"/>
                      <a:pt x="4665980" y="2540"/>
                      <a:pt x="4678680" y="3810"/>
                    </a:cubicBezTo>
                    <a:cubicBezTo>
                      <a:pt x="4690110" y="3810"/>
                      <a:pt x="4712970" y="6350"/>
                      <a:pt x="4714240" y="6350"/>
                    </a:cubicBezTo>
                    <a:cubicBezTo>
                      <a:pt x="4714240" y="6350"/>
                      <a:pt x="4735830" y="13970"/>
                      <a:pt x="4747260" y="19050"/>
                    </a:cubicBezTo>
                    <a:cubicBezTo>
                      <a:pt x="4758690" y="22860"/>
                      <a:pt x="4780280" y="30480"/>
                      <a:pt x="4780280" y="30480"/>
                    </a:cubicBezTo>
                    <a:cubicBezTo>
                      <a:pt x="4781550" y="30480"/>
                      <a:pt x="4781550" y="30480"/>
                      <a:pt x="4781550" y="30480"/>
                    </a:cubicBezTo>
                    <a:cubicBezTo>
                      <a:pt x="4781550" y="30480"/>
                      <a:pt x="4800600" y="43180"/>
                      <a:pt x="4810760" y="49530"/>
                    </a:cubicBezTo>
                    <a:cubicBezTo>
                      <a:pt x="4820920" y="55880"/>
                      <a:pt x="4839970" y="68580"/>
                      <a:pt x="4839970" y="69850"/>
                    </a:cubicBezTo>
                    <a:cubicBezTo>
                      <a:pt x="4841240" y="69850"/>
                      <a:pt x="4856480" y="86360"/>
                      <a:pt x="4864100" y="95250"/>
                    </a:cubicBezTo>
                    <a:cubicBezTo>
                      <a:pt x="4872990" y="104140"/>
                      <a:pt x="4888230" y="120650"/>
                      <a:pt x="4889500" y="121920"/>
                    </a:cubicBezTo>
                    <a:cubicBezTo>
                      <a:pt x="4889500" y="121920"/>
                      <a:pt x="4900930" y="142240"/>
                      <a:pt x="4906010" y="152400"/>
                    </a:cubicBezTo>
                    <a:cubicBezTo>
                      <a:pt x="4912360" y="162560"/>
                      <a:pt x="4923790" y="182880"/>
                      <a:pt x="4923790" y="184150"/>
                    </a:cubicBezTo>
                    <a:cubicBezTo>
                      <a:pt x="4923790" y="184150"/>
                      <a:pt x="4930140" y="207010"/>
                      <a:pt x="4932680" y="218440"/>
                    </a:cubicBezTo>
                    <a:cubicBezTo>
                      <a:pt x="4936490" y="229870"/>
                      <a:pt x="4942840" y="251460"/>
                      <a:pt x="4942840" y="252730"/>
                    </a:cubicBezTo>
                    <a:cubicBezTo>
                      <a:pt x="4942840" y="252730"/>
                      <a:pt x="4935220" y="276860"/>
                      <a:pt x="4942840" y="284480"/>
                    </a:cubicBezTo>
                    <a:cubicBezTo>
                      <a:pt x="4959350" y="299720"/>
                      <a:pt x="5036820" y="281940"/>
                      <a:pt x="5102860" y="280670"/>
                    </a:cubicBezTo>
                    <a:cubicBezTo>
                      <a:pt x="5213350" y="278130"/>
                      <a:pt x="5411470" y="283210"/>
                      <a:pt x="5544820" y="275590"/>
                    </a:cubicBezTo>
                    <a:cubicBezTo>
                      <a:pt x="5656580" y="269240"/>
                      <a:pt x="5742940" y="255270"/>
                      <a:pt x="5849620" y="243840"/>
                    </a:cubicBezTo>
                    <a:cubicBezTo>
                      <a:pt x="5969000" y="231140"/>
                      <a:pt x="6107430" y="214630"/>
                      <a:pt x="6228080" y="201930"/>
                    </a:cubicBezTo>
                    <a:cubicBezTo>
                      <a:pt x="6339840" y="190500"/>
                      <a:pt x="6437630" y="180340"/>
                      <a:pt x="6550660" y="170180"/>
                    </a:cubicBezTo>
                    <a:cubicBezTo>
                      <a:pt x="6673850" y="158750"/>
                      <a:pt x="6813550" y="148590"/>
                      <a:pt x="6938010" y="135890"/>
                    </a:cubicBezTo>
                    <a:cubicBezTo>
                      <a:pt x="7053580" y="123190"/>
                      <a:pt x="7158990" y="106680"/>
                      <a:pt x="7274560" y="95250"/>
                    </a:cubicBezTo>
                    <a:cubicBezTo>
                      <a:pt x="7393940" y="83820"/>
                      <a:pt x="7626350" y="40640"/>
                      <a:pt x="7641590" y="67310"/>
                    </a:cubicBezTo>
                    <a:cubicBezTo>
                      <a:pt x="7647940" y="80010"/>
                      <a:pt x="7594600" y="127000"/>
                      <a:pt x="7595870" y="128270"/>
                    </a:cubicBezTo>
                    <a:cubicBezTo>
                      <a:pt x="7595870" y="128270"/>
                      <a:pt x="7595870" y="127000"/>
                      <a:pt x="7595870" y="127000"/>
                    </a:cubicBezTo>
                    <a:cubicBezTo>
                      <a:pt x="7598410" y="125730"/>
                      <a:pt x="7602220" y="118110"/>
                      <a:pt x="7607300" y="113030"/>
                    </a:cubicBezTo>
                    <a:cubicBezTo>
                      <a:pt x="7614920" y="105410"/>
                      <a:pt x="7627620" y="99060"/>
                      <a:pt x="7637780" y="92710"/>
                    </a:cubicBezTo>
                    <a:cubicBezTo>
                      <a:pt x="7647940" y="85090"/>
                      <a:pt x="7656830" y="73660"/>
                      <a:pt x="7665720" y="68580"/>
                    </a:cubicBezTo>
                    <a:cubicBezTo>
                      <a:pt x="7672070" y="64770"/>
                      <a:pt x="7677150" y="64770"/>
                      <a:pt x="7682230" y="62230"/>
                    </a:cubicBezTo>
                    <a:cubicBezTo>
                      <a:pt x="7687310" y="59690"/>
                      <a:pt x="7691120" y="54610"/>
                      <a:pt x="7697470" y="52070"/>
                    </a:cubicBezTo>
                    <a:cubicBezTo>
                      <a:pt x="7706360" y="46990"/>
                      <a:pt x="7721600" y="45720"/>
                      <a:pt x="7733030" y="41910"/>
                    </a:cubicBezTo>
                    <a:cubicBezTo>
                      <a:pt x="7744460" y="38100"/>
                      <a:pt x="7757160" y="30480"/>
                      <a:pt x="7766050" y="29210"/>
                    </a:cubicBezTo>
                    <a:cubicBezTo>
                      <a:pt x="7773670" y="26670"/>
                      <a:pt x="7778750" y="29210"/>
                      <a:pt x="7785100" y="27940"/>
                    </a:cubicBezTo>
                    <a:cubicBezTo>
                      <a:pt x="7790180" y="26670"/>
                      <a:pt x="7795260" y="24130"/>
                      <a:pt x="7802880" y="22860"/>
                    </a:cubicBezTo>
                    <a:cubicBezTo>
                      <a:pt x="7811770" y="21590"/>
                      <a:pt x="7827010" y="24130"/>
                      <a:pt x="7838440" y="25400"/>
                    </a:cubicBezTo>
                    <a:cubicBezTo>
                      <a:pt x="7851140" y="25400"/>
                      <a:pt x="7865110" y="21590"/>
                      <a:pt x="7875270" y="22860"/>
                    </a:cubicBezTo>
                    <a:cubicBezTo>
                      <a:pt x="7881620" y="24130"/>
                      <a:pt x="7886700" y="26670"/>
                      <a:pt x="7893050" y="27940"/>
                    </a:cubicBezTo>
                    <a:cubicBezTo>
                      <a:pt x="7898130" y="29210"/>
                      <a:pt x="7904480" y="26670"/>
                      <a:pt x="7910830" y="29210"/>
                    </a:cubicBezTo>
                    <a:cubicBezTo>
                      <a:pt x="7920990" y="30480"/>
                      <a:pt x="7933690" y="38100"/>
                      <a:pt x="7945120" y="41910"/>
                    </a:cubicBezTo>
                    <a:cubicBezTo>
                      <a:pt x="7956550" y="45720"/>
                      <a:pt x="7970520" y="48260"/>
                      <a:pt x="7979410" y="52070"/>
                    </a:cubicBezTo>
                    <a:cubicBezTo>
                      <a:pt x="7985760" y="54610"/>
                      <a:pt x="7989570" y="59690"/>
                      <a:pt x="7994650" y="62230"/>
                    </a:cubicBezTo>
                    <a:cubicBezTo>
                      <a:pt x="8001000" y="64770"/>
                      <a:pt x="8006080" y="66040"/>
                      <a:pt x="8012430" y="68580"/>
                    </a:cubicBezTo>
                    <a:cubicBezTo>
                      <a:pt x="8020050" y="73660"/>
                      <a:pt x="8030210" y="85090"/>
                      <a:pt x="8040370" y="92710"/>
                    </a:cubicBezTo>
                    <a:cubicBezTo>
                      <a:pt x="8049260" y="100330"/>
                      <a:pt x="8063230" y="106680"/>
                      <a:pt x="8069580" y="113030"/>
                    </a:cubicBezTo>
                    <a:cubicBezTo>
                      <a:pt x="8074660" y="118110"/>
                      <a:pt x="8077200" y="123190"/>
                      <a:pt x="8081010" y="128270"/>
                    </a:cubicBezTo>
                    <a:cubicBezTo>
                      <a:pt x="8084820" y="132080"/>
                      <a:pt x="8089900" y="134620"/>
                      <a:pt x="8094980" y="139700"/>
                    </a:cubicBezTo>
                    <a:cubicBezTo>
                      <a:pt x="8101330" y="147320"/>
                      <a:pt x="8106410" y="161290"/>
                      <a:pt x="8114030" y="171450"/>
                    </a:cubicBezTo>
                    <a:cubicBezTo>
                      <a:pt x="8120380" y="180340"/>
                      <a:pt x="8130540" y="191770"/>
                      <a:pt x="8135620" y="199390"/>
                    </a:cubicBezTo>
                    <a:cubicBezTo>
                      <a:pt x="8139430" y="205740"/>
                      <a:pt x="8139430" y="212090"/>
                      <a:pt x="8141970" y="217170"/>
                    </a:cubicBezTo>
                    <a:cubicBezTo>
                      <a:pt x="8144510" y="222250"/>
                      <a:pt x="8148320" y="226060"/>
                      <a:pt x="8150860" y="232410"/>
                    </a:cubicBezTo>
                    <a:cubicBezTo>
                      <a:pt x="8154670" y="242570"/>
                      <a:pt x="8155940" y="256540"/>
                      <a:pt x="8158480" y="267970"/>
                    </a:cubicBezTo>
                    <a:cubicBezTo>
                      <a:pt x="8162290" y="280670"/>
                      <a:pt x="8168640" y="293370"/>
                      <a:pt x="8169910" y="303530"/>
                    </a:cubicBezTo>
                    <a:cubicBezTo>
                      <a:pt x="8171180" y="309880"/>
                      <a:pt x="8169910" y="314960"/>
                      <a:pt x="8169910" y="321310"/>
                    </a:cubicBezTo>
                    <a:cubicBezTo>
                      <a:pt x="8171180" y="327660"/>
                      <a:pt x="8173720" y="332740"/>
                      <a:pt x="8173720" y="339090"/>
                    </a:cubicBezTo>
                    <a:cubicBezTo>
                      <a:pt x="8174990" y="349250"/>
                      <a:pt x="8171180" y="363220"/>
                      <a:pt x="8169910" y="375920"/>
                    </a:cubicBezTo>
                    <a:cubicBezTo>
                      <a:pt x="8169910" y="387350"/>
                      <a:pt x="8171180" y="402590"/>
                      <a:pt x="8169910" y="411480"/>
                    </a:cubicBezTo>
                    <a:cubicBezTo>
                      <a:pt x="8168640" y="419100"/>
                      <a:pt x="8164830" y="422910"/>
                      <a:pt x="8163560" y="429260"/>
                    </a:cubicBezTo>
                    <a:cubicBezTo>
                      <a:pt x="8162290" y="435610"/>
                      <a:pt x="8163560" y="440690"/>
                      <a:pt x="8162290" y="447040"/>
                    </a:cubicBezTo>
                    <a:cubicBezTo>
                      <a:pt x="8159750" y="457200"/>
                      <a:pt x="8150860" y="468630"/>
                      <a:pt x="8147050" y="480060"/>
                    </a:cubicBezTo>
                    <a:cubicBezTo>
                      <a:pt x="8141970" y="491490"/>
                      <a:pt x="8139430" y="508000"/>
                      <a:pt x="8135620" y="514350"/>
                    </a:cubicBezTo>
                    <a:cubicBezTo>
                      <a:pt x="8133080" y="518160"/>
                      <a:pt x="8130540" y="516890"/>
                      <a:pt x="8128000" y="519430"/>
                    </a:cubicBezTo>
                    <a:cubicBezTo>
                      <a:pt x="8124190" y="525780"/>
                      <a:pt x="8122920" y="535940"/>
                      <a:pt x="8116570" y="546100"/>
                    </a:cubicBezTo>
                    <a:cubicBezTo>
                      <a:pt x="8102600" y="566420"/>
                      <a:pt x="8069580" y="603250"/>
                      <a:pt x="8041640" y="624840"/>
                    </a:cubicBezTo>
                    <a:cubicBezTo>
                      <a:pt x="8012430" y="646430"/>
                      <a:pt x="7979410" y="664210"/>
                      <a:pt x="7945120" y="675640"/>
                    </a:cubicBezTo>
                    <a:cubicBezTo>
                      <a:pt x="7910830" y="687070"/>
                      <a:pt x="7868920" y="693420"/>
                      <a:pt x="7838440" y="693420"/>
                    </a:cubicBezTo>
                    <a:cubicBezTo>
                      <a:pt x="7815580" y="693420"/>
                      <a:pt x="7804150" y="681990"/>
                      <a:pt x="7778750" y="683260"/>
                    </a:cubicBezTo>
                    <a:cubicBezTo>
                      <a:pt x="7726680" y="684530"/>
                      <a:pt x="7630160" y="722630"/>
                      <a:pt x="7546340" y="734060"/>
                    </a:cubicBezTo>
                    <a:cubicBezTo>
                      <a:pt x="7447280" y="746760"/>
                      <a:pt x="7331710" y="740410"/>
                      <a:pt x="7218680" y="749300"/>
                    </a:cubicBezTo>
                    <a:cubicBezTo>
                      <a:pt x="7096760" y="758190"/>
                      <a:pt x="6916420" y="781050"/>
                      <a:pt x="6841490" y="788670"/>
                    </a:cubicBezTo>
                    <a:cubicBezTo>
                      <a:pt x="6808470" y="791210"/>
                      <a:pt x="6788150" y="784860"/>
                      <a:pt x="6771640" y="793750"/>
                    </a:cubicBezTo>
                    <a:cubicBezTo>
                      <a:pt x="6761480" y="798830"/>
                      <a:pt x="6760210" y="810260"/>
                      <a:pt x="6750050" y="819150"/>
                    </a:cubicBezTo>
                    <a:cubicBezTo>
                      <a:pt x="6734810" y="831850"/>
                      <a:pt x="6709410" y="849630"/>
                      <a:pt x="6687820" y="861060"/>
                    </a:cubicBezTo>
                    <a:cubicBezTo>
                      <a:pt x="6666230" y="872490"/>
                      <a:pt x="6642100" y="881380"/>
                      <a:pt x="6617970" y="887730"/>
                    </a:cubicBezTo>
                    <a:cubicBezTo>
                      <a:pt x="6593840" y="894080"/>
                      <a:pt x="6544310" y="896620"/>
                      <a:pt x="6544310" y="896620"/>
                    </a:cubicBezTo>
                    <a:cubicBezTo>
                      <a:pt x="6544310" y="896620"/>
                      <a:pt x="6319520" y="896620"/>
                      <a:pt x="6196330" y="896620"/>
                    </a:cubicBezTo>
                    <a:cubicBezTo>
                      <a:pt x="6055360" y="896620"/>
                      <a:pt x="5868670" y="889000"/>
                      <a:pt x="5744210" y="897890"/>
                    </a:cubicBezTo>
                    <a:cubicBezTo>
                      <a:pt x="5655310" y="902970"/>
                      <a:pt x="5607050" y="914400"/>
                      <a:pt x="5518150" y="927100"/>
                    </a:cubicBezTo>
                    <a:cubicBezTo>
                      <a:pt x="5392420" y="943610"/>
                      <a:pt x="5232400" y="975360"/>
                      <a:pt x="5063490" y="991870"/>
                    </a:cubicBezTo>
                    <a:cubicBezTo>
                      <a:pt x="4850130" y="1013460"/>
                      <a:pt x="4559300" y="1026160"/>
                      <a:pt x="4338320" y="1033780"/>
                    </a:cubicBezTo>
                    <a:cubicBezTo>
                      <a:pt x="4151630" y="1038860"/>
                      <a:pt x="3980180" y="1036320"/>
                      <a:pt x="3820160" y="1036320"/>
                    </a:cubicBezTo>
                    <a:cubicBezTo>
                      <a:pt x="3681730" y="1036320"/>
                      <a:pt x="3557270" y="1033780"/>
                      <a:pt x="3434080" y="1032510"/>
                    </a:cubicBezTo>
                    <a:cubicBezTo>
                      <a:pt x="3318510" y="1032510"/>
                      <a:pt x="3216910" y="1029970"/>
                      <a:pt x="3101340" y="1032510"/>
                    </a:cubicBezTo>
                    <a:cubicBezTo>
                      <a:pt x="2976880" y="1037590"/>
                      <a:pt x="2837180" y="1049020"/>
                      <a:pt x="2711450" y="1057910"/>
                    </a:cubicBezTo>
                    <a:cubicBezTo>
                      <a:pt x="2593340" y="1068070"/>
                      <a:pt x="2493010" y="1083310"/>
                      <a:pt x="2368550" y="1089660"/>
                    </a:cubicBezTo>
                    <a:cubicBezTo>
                      <a:pt x="2222500" y="1097280"/>
                      <a:pt x="2040890" y="1108710"/>
                      <a:pt x="1888490" y="1094740"/>
                    </a:cubicBezTo>
                    <a:cubicBezTo>
                      <a:pt x="1747520" y="1082040"/>
                      <a:pt x="1484630" y="1016000"/>
                      <a:pt x="1482090" y="1016000"/>
                    </a:cubicBezTo>
                    <a:cubicBezTo>
                      <a:pt x="1482090" y="1016000"/>
                      <a:pt x="1456690" y="1018540"/>
                      <a:pt x="1443990" y="1018540"/>
                    </a:cubicBezTo>
                    <a:cubicBezTo>
                      <a:pt x="1431290" y="1019810"/>
                      <a:pt x="1405890" y="1021080"/>
                      <a:pt x="1404620" y="1021080"/>
                    </a:cubicBezTo>
                    <a:cubicBezTo>
                      <a:pt x="1404620" y="1021080"/>
                      <a:pt x="1379220" y="1016000"/>
                      <a:pt x="1366520" y="1014730"/>
                    </a:cubicBezTo>
                    <a:cubicBezTo>
                      <a:pt x="1353820" y="1012190"/>
                      <a:pt x="1329690" y="1007110"/>
                      <a:pt x="1328420" y="1007110"/>
                    </a:cubicBezTo>
                    <a:cubicBezTo>
                      <a:pt x="1328420" y="1007110"/>
                      <a:pt x="1305560" y="996950"/>
                      <a:pt x="1292860" y="991870"/>
                    </a:cubicBezTo>
                    <a:cubicBezTo>
                      <a:pt x="1281430" y="986790"/>
                      <a:pt x="1258570" y="976630"/>
                      <a:pt x="1258570" y="975360"/>
                    </a:cubicBezTo>
                    <a:cubicBezTo>
                      <a:pt x="1257300" y="975360"/>
                      <a:pt x="1257300" y="974090"/>
                      <a:pt x="1254760" y="974090"/>
                    </a:cubicBezTo>
                    <a:cubicBezTo>
                      <a:pt x="1244600" y="970280"/>
                      <a:pt x="1178560" y="982980"/>
                      <a:pt x="1123950" y="985520"/>
                    </a:cubicBezTo>
                    <a:cubicBezTo>
                      <a:pt x="1033780" y="989330"/>
                      <a:pt x="891540" y="988060"/>
                      <a:pt x="765810" y="986790"/>
                    </a:cubicBezTo>
                    <a:cubicBezTo>
                      <a:pt x="627380" y="984250"/>
                      <a:pt x="328930" y="970280"/>
                      <a:pt x="327660" y="970280"/>
                    </a:cubicBezTo>
                    <a:cubicBezTo>
                      <a:pt x="327660" y="970280"/>
                      <a:pt x="327660" y="970280"/>
                      <a:pt x="326390" y="970280"/>
                    </a:cubicBezTo>
                    <a:cubicBezTo>
                      <a:pt x="326390" y="970280"/>
                      <a:pt x="302260" y="967740"/>
                      <a:pt x="289560" y="967740"/>
                    </a:cubicBezTo>
                    <a:cubicBezTo>
                      <a:pt x="276860" y="966470"/>
                      <a:pt x="252730" y="965200"/>
                      <a:pt x="251460" y="965200"/>
                    </a:cubicBezTo>
                    <a:cubicBezTo>
                      <a:pt x="251460" y="965200"/>
                      <a:pt x="228600" y="957580"/>
                      <a:pt x="215900" y="952500"/>
                    </a:cubicBezTo>
                    <a:cubicBezTo>
                      <a:pt x="204470" y="948690"/>
                      <a:pt x="180340" y="942340"/>
                      <a:pt x="180340" y="941070"/>
                    </a:cubicBezTo>
                    <a:cubicBezTo>
                      <a:pt x="180340" y="941070"/>
                      <a:pt x="158750" y="928370"/>
                      <a:pt x="148590" y="922020"/>
                    </a:cubicBezTo>
                    <a:cubicBezTo>
                      <a:pt x="137160" y="915670"/>
                      <a:pt x="116840" y="901700"/>
                      <a:pt x="116840" y="901700"/>
                    </a:cubicBezTo>
                    <a:cubicBezTo>
                      <a:pt x="115570" y="901700"/>
                      <a:pt x="99060" y="883920"/>
                      <a:pt x="90170" y="875030"/>
                    </a:cubicBezTo>
                    <a:cubicBezTo>
                      <a:pt x="81280" y="866140"/>
                      <a:pt x="63500" y="848360"/>
                      <a:pt x="63500" y="848360"/>
                    </a:cubicBezTo>
                    <a:cubicBezTo>
                      <a:pt x="63500" y="847090"/>
                      <a:pt x="50800" y="826770"/>
                      <a:pt x="44450" y="815340"/>
                    </a:cubicBezTo>
                    <a:cubicBezTo>
                      <a:pt x="38100" y="805180"/>
                      <a:pt x="25400" y="783590"/>
                      <a:pt x="25400" y="783590"/>
                    </a:cubicBezTo>
                    <a:cubicBezTo>
                      <a:pt x="25400" y="782320"/>
                      <a:pt x="17780" y="759460"/>
                      <a:pt x="15240" y="746760"/>
                    </a:cubicBezTo>
                    <a:cubicBezTo>
                      <a:pt x="11430" y="735330"/>
                      <a:pt x="3810" y="711200"/>
                      <a:pt x="3810" y="711200"/>
                    </a:cubicBezTo>
                    <a:cubicBezTo>
                      <a:pt x="3810" y="709930"/>
                      <a:pt x="2540" y="685800"/>
                      <a:pt x="2540" y="673100"/>
                    </a:cubicBezTo>
                    <a:cubicBezTo>
                      <a:pt x="1270" y="660400"/>
                      <a:pt x="0" y="636270"/>
                      <a:pt x="0" y="636270"/>
                    </a:cubicBezTo>
                    <a:moveTo>
                      <a:pt x="7541260" y="199390"/>
                    </a:moveTo>
                    <a:cubicBezTo>
                      <a:pt x="7564120" y="170180"/>
                      <a:pt x="7564120" y="168910"/>
                      <a:pt x="7564120" y="168910"/>
                    </a:cubicBezTo>
                    <a:cubicBezTo>
                      <a:pt x="7564120" y="168910"/>
                      <a:pt x="7541260" y="199390"/>
                      <a:pt x="7541260" y="199390"/>
                    </a:cubicBezTo>
                  </a:path>
                </a:pathLst>
              </a:custGeom>
              <a:solidFill>
                <a:srgbClr val="FCFCF9"/>
              </a:solidFill>
              <a:ln cap="sq">
                <a:noFill/>
                <a:prstDash val="solid"/>
                <a:miter/>
              </a:ln>
            </p:spPr>
          </p:sp>
        </p:gr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99B9FF"/>
        </a:solidFill>
      </p:bgPr>
    </p:bg>
    <p:spTree>
      <p:nvGrpSpPr>
        <p:cNvPr id="1" name=""/>
        <p:cNvGrpSpPr/>
        <p:nvPr/>
      </p:nvGrpSpPr>
      <p:grpSpPr>
        <a:xfrm>
          <a:off x="0" y="0"/>
          <a:ext cx="0" cy="0"/>
          <a:chOff x="0" y="0"/>
          <a:chExt cx="0" cy="0"/>
        </a:xfrm>
      </p:grpSpPr>
      <p:grpSp>
        <p:nvGrpSpPr>
          <p:cNvPr name="Group 2" id="2"/>
          <p:cNvGrpSpPr/>
          <p:nvPr/>
        </p:nvGrpSpPr>
        <p:grpSpPr>
          <a:xfrm rot="0">
            <a:off x="9144000" y="-248577"/>
            <a:ext cx="9696760" cy="10784153"/>
            <a:chOff x="0" y="0"/>
            <a:chExt cx="2553879" cy="2840271"/>
          </a:xfrm>
        </p:grpSpPr>
        <p:sp>
          <p:nvSpPr>
            <p:cNvPr name="Freeform 3" id="3"/>
            <p:cNvSpPr/>
            <p:nvPr/>
          </p:nvSpPr>
          <p:spPr>
            <a:xfrm flipH="false" flipV="false" rot="0">
              <a:off x="0" y="0"/>
              <a:ext cx="2553879" cy="2840271"/>
            </a:xfrm>
            <a:custGeom>
              <a:avLst/>
              <a:gdLst/>
              <a:ahLst/>
              <a:cxnLst/>
              <a:rect r="r" b="b" t="t" l="l"/>
              <a:pathLst>
                <a:path h="2840271" w="2553879">
                  <a:moveTo>
                    <a:pt x="0" y="0"/>
                  </a:moveTo>
                  <a:lnTo>
                    <a:pt x="2553879" y="0"/>
                  </a:lnTo>
                  <a:lnTo>
                    <a:pt x="2553879" y="2840271"/>
                  </a:lnTo>
                  <a:lnTo>
                    <a:pt x="0" y="2840271"/>
                  </a:lnTo>
                  <a:close/>
                </a:path>
              </a:pathLst>
            </a:custGeom>
            <a:solidFill>
              <a:srgbClr val="FFFFFF"/>
            </a:solidFill>
          </p:spPr>
        </p:sp>
        <p:sp>
          <p:nvSpPr>
            <p:cNvPr name="TextBox 4" id="4"/>
            <p:cNvSpPr txBox="true"/>
            <p:nvPr/>
          </p:nvSpPr>
          <p:spPr>
            <a:xfrm>
              <a:off x="0" y="-38100"/>
              <a:ext cx="2553879" cy="2878371"/>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1804881" y="3493044"/>
            <a:ext cx="6118937" cy="4164966"/>
          </a:xfrm>
          <a:prstGeom prst="rect">
            <a:avLst/>
          </a:prstGeom>
        </p:spPr>
        <p:txBody>
          <a:bodyPr anchor="t" rtlCol="false" tIns="0" lIns="0" bIns="0" rIns="0">
            <a:spAutoFit/>
          </a:bodyPr>
          <a:lstStyle/>
          <a:p>
            <a:pPr algn="ctr">
              <a:lnSpc>
                <a:spcPts val="8080"/>
              </a:lnSpc>
            </a:pPr>
            <a:r>
              <a:rPr lang="en-US" sz="8000" b="true">
                <a:solidFill>
                  <a:srgbClr val="000000"/>
                </a:solidFill>
                <a:latin typeface="Bebas Neue Bold"/>
                <a:ea typeface="Bebas Neue Bold"/>
                <a:cs typeface="Bebas Neue Bold"/>
                <a:sym typeface="Bebas Neue Bold"/>
              </a:rPr>
              <a:t>Have fun exploring ChatGPT!</a:t>
            </a:r>
          </a:p>
          <a:p>
            <a:pPr algn="ctr" marL="0" indent="0" lvl="0">
              <a:lnSpc>
                <a:spcPts val="8080"/>
              </a:lnSpc>
            </a:pPr>
          </a:p>
        </p:txBody>
      </p:sp>
      <p:sp>
        <p:nvSpPr>
          <p:cNvPr name="Freeform 6" id="6"/>
          <p:cNvSpPr/>
          <p:nvPr/>
        </p:nvSpPr>
        <p:spPr>
          <a:xfrm flipH="false" flipV="false" rot="0">
            <a:off x="9731067" y="1381395"/>
            <a:ext cx="7463975" cy="7539369"/>
          </a:xfrm>
          <a:custGeom>
            <a:avLst/>
            <a:gdLst/>
            <a:ahLst/>
            <a:cxnLst/>
            <a:rect r="r" b="b" t="t" l="l"/>
            <a:pathLst>
              <a:path h="7539369" w="7463975">
                <a:moveTo>
                  <a:pt x="0" y="0"/>
                </a:moveTo>
                <a:lnTo>
                  <a:pt x="7463976" y="0"/>
                </a:lnTo>
                <a:lnTo>
                  <a:pt x="7463976" y="7539369"/>
                </a:lnTo>
                <a:lnTo>
                  <a:pt x="0" y="753936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99B9FF"/>
        </a:solidFill>
      </p:bgPr>
    </p:bg>
    <p:spTree>
      <p:nvGrpSpPr>
        <p:cNvPr id="1" name=""/>
        <p:cNvGrpSpPr/>
        <p:nvPr/>
      </p:nvGrpSpPr>
      <p:grpSpPr>
        <a:xfrm>
          <a:off x="0" y="0"/>
          <a:ext cx="0" cy="0"/>
          <a:chOff x="0" y="0"/>
          <a:chExt cx="0" cy="0"/>
        </a:xfrm>
      </p:grpSpPr>
      <p:grpSp>
        <p:nvGrpSpPr>
          <p:cNvPr name="Group 2" id="2"/>
          <p:cNvGrpSpPr/>
          <p:nvPr/>
        </p:nvGrpSpPr>
        <p:grpSpPr>
          <a:xfrm rot="0">
            <a:off x="0" y="34933"/>
            <a:ext cx="5865739" cy="10252067"/>
            <a:chOff x="0" y="0"/>
            <a:chExt cx="1544886" cy="2700133"/>
          </a:xfrm>
        </p:grpSpPr>
        <p:sp>
          <p:nvSpPr>
            <p:cNvPr name="Freeform 3" id="3"/>
            <p:cNvSpPr/>
            <p:nvPr/>
          </p:nvSpPr>
          <p:spPr>
            <a:xfrm flipH="false" flipV="false" rot="0">
              <a:off x="0" y="0"/>
              <a:ext cx="1544886" cy="2700133"/>
            </a:xfrm>
            <a:custGeom>
              <a:avLst/>
              <a:gdLst/>
              <a:ahLst/>
              <a:cxnLst/>
              <a:rect r="r" b="b" t="t" l="l"/>
              <a:pathLst>
                <a:path h="2700133" w="1544886">
                  <a:moveTo>
                    <a:pt x="0" y="0"/>
                  </a:moveTo>
                  <a:lnTo>
                    <a:pt x="1544886" y="0"/>
                  </a:lnTo>
                  <a:lnTo>
                    <a:pt x="1544886" y="2700133"/>
                  </a:lnTo>
                  <a:lnTo>
                    <a:pt x="0" y="2700133"/>
                  </a:lnTo>
                  <a:close/>
                </a:path>
              </a:pathLst>
            </a:custGeom>
            <a:solidFill>
              <a:srgbClr val="FFFFFF"/>
            </a:solidFill>
          </p:spPr>
        </p:sp>
        <p:sp>
          <p:nvSpPr>
            <p:cNvPr name="TextBox 4" id="4"/>
            <p:cNvSpPr txBox="true"/>
            <p:nvPr/>
          </p:nvSpPr>
          <p:spPr>
            <a:xfrm>
              <a:off x="0" y="-38100"/>
              <a:ext cx="1544886" cy="2738233"/>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43175" y="2313590"/>
            <a:ext cx="5579390" cy="4114800"/>
          </a:xfrm>
          <a:custGeom>
            <a:avLst/>
            <a:gdLst/>
            <a:ahLst/>
            <a:cxnLst/>
            <a:rect r="r" b="b" t="t" l="l"/>
            <a:pathLst>
              <a:path h="4114800" w="5579390">
                <a:moveTo>
                  <a:pt x="0" y="0"/>
                </a:moveTo>
                <a:lnTo>
                  <a:pt x="5579390" y="0"/>
                </a:lnTo>
                <a:lnTo>
                  <a:pt x="557939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388179" y="2841513"/>
            <a:ext cx="5089382" cy="2662799"/>
          </a:xfrm>
          <a:custGeom>
            <a:avLst/>
            <a:gdLst/>
            <a:ahLst/>
            <a:cxnLst/>
            <a:rect r="r" b="b" t="t" l="l"/>
            <a:pathLst>
              <a:path h="2662799" w="5089382">
                <a:moveTo>
                  <a:pt x="0" y="0"/>
                </a:moveTo>
                <a:lnTo>
                  <a:pt x="5089381" y="0"/>
                </a:lnTo>
                <a:lnTo>
                  <a:pt x="5089381" y="2662799"/>
                </a:lnTo>
                <a:lnTo>
                  <a:pt x="0" y="2662799"/>
                </a:lnTo>
                <a:lnTo>
                  <a:pt x="0" y="0"/>
                </a:lnTo>
                <a:close/>
              </a:path>
            </a:pathLst>
          </a:custGeom>
          <a:blipFill>
            <a:blip r:embed="rId4"/>
            <a:stretch>
              <a:fillRect l="0" t="0" r="0" b="0"/>
            </a:stretch>
          </a:blipFill>
        </p:spPr>
      </p:sp>
      <p:sp>
        <p:nvSpPr>
          <p:cNvPr name="TextBox 7" id="7"/>
          <p:cNvSpPr txBox="true"/>
          <p:nvPr/>
        </p:nvSpPr>
        <p:spPr>
          <a:xfrm rot="0">
            <a:off x="6891014" y="1714751"/>
            <a:ext cx="9757372" cy="6382385"/>
          </a:xfrm>
          <a:prstGeom prst="rect">
            <a:avLst/>
          </a:prstGeom>
        </p:spPr>
        <p:txBody>
          <a:bodyPr anchor="t" rtlCol="false" tIns="0" lIns="0" bIns="0" rIns="0">
            <a:spAutoFit/>
          </a:bodyPr>
          <a:lstStyle/>
          <a:p>
            <a:pPr algn="l">
              <a:lnSpc>
                <a:spcPts val="3640"/>
              </a:lnSpc>
            </a:pPr>
            <a:r>
              <a:rPr lang="en-US" sz="2600" b="true">
                <a:solidFill>
                  <a:srgbClr val="000000"/>
                </a:solidFill>
                <a:latin typeface="Montserrat Classic Bold"/>
                <a:ea typeface="Montserrat Classic Bold"/>
                <a:cs typeface="Montserrat Classic Bold"/>
                <a:sym typeface="Montserrat Classic Bold"/>
              </a:rPr>
              <a:t>HeyGen </a:t>
            </a:r>
            <a:r>
              <a:rPr lang="en-US" sz="2600">
                <a:solidFill>
                  <a:srgbClr val="000000"/>
                </a:solidFill>
                <a:latin typeface="Montserrat Classic"/>
                <a:ea typeface="Montserrat Classic"/>
                <a:cs typeface="Montserrat Classic"/>
                <a:sym typeface="Montserrat Classic"/>
              </a:rPr>
              <a:t>is an AI-powered video generator that allows users to create appealing and professional videos in a short time.</a:t>
            </a:r>
          </a:p>
          <a:p>
            <a:pPr algn="l">
              <a:lnSpc>
                <a:spcPts val="3640"/>
              </a:lnSpc>
            </a:pPr>
          </a:p>
          <a:p>
            <a:pPr algn="l">
              <a:lnSpc>
                <a:spcPts val="3640"/>
              </a:lnSpc>
            </a:pPr>
            <a:r>
              <a:rPr lang="en-US" sz="2600">
                <a:solidFill>
                  <a:srgbClr val="000000"/>
                </a:solidFill>
                <a:latin typeface="Montserrat Classic"/>
                <a:ea typeface="Montserrat Classic"/>
                <a:cs typeface="Montserrat Classic"/>
                <a:sym typeface="Montserrat Classic"/>
              </a:rPr>
              <a:t>The platform uses AI to simplify the video creation process. You don't need any special technical skills or expensive equipment to use it.</a:t>
            </a:r>
          </a:p>
          <a:p>
            <a:pPr algn="l">
              <a:lnSpc>
                <a:spcPts val="3640"/>
              </a:lnSpc>
            </a:pPr>
          </a:p>
          <a:p>
            <a:pPr algn="l">
              <a:lnSpc>
                <a:spcPts val="3640"/>
              </a:lnSpc>
            </a:pPr>
            <a:r>
              <a:rPr lang="en-US" sz="2600" b="true">
                <a:solidFill>
                  <a:srgbClr val="000000"/>
                </a:solidFill>
                <a:latin typeface="Montserrat Classic Bold"/>
                <a:ea typeface="Montserrat Classic Bold"/>
                <a:cs typeface="Montserrat Classic Bold"/>
                <a:sym typeface="Montserrat Classic Bold"/>
              </a:rPr>
              <a:t>Features:</a:t>
            </a:r>
          </a:p>
          <a:p>
            <a:pPr algn="l">
              <a:lnSpc>
                <a:spcPts val="3640"/>
              </a:lnSpc>
            </a:pPr>
          </a:p>
          <a:p>
            <a:pPr algn="l">
              <a:lnSpc>
                <a:spcPts val="3640"/>
              </a:lnSpc>
            </a:pPr>
            <a:r>
              <a:rPr lang="en-US" sz="2600">
                <a:solidFill>
                  <a:srgbClr val="000000"/>
                </a:solidFill>
                <a:latin typeface="Montserrat Classic"/>
                <a:ea typeface="Montserrat Classic"/>
                <a:cs typeface="Montserrat Classic"/>
                <a:sym typeface="Montserrat Classic"/>
              </a:rPr>
              <a:t>- Creating avatars</a:t>
            </a:r>
          </a:p>
          <a:p>
            <a:pPr algn="l">
              <a:lnSpc>
                <a:spcPts val="3640"/>
              </a:lnSpc>
            </a:pPr>
            <a:r>
              <a:rPr lang="en-US" sz="2600">
                <a:solidFill>
                  <a:srgbClr val="000000"/>
                </a:solidFill>
                <a:latin typeface="Montserrat Classic"/>
                <a:ea typeface="Montserrat Classic"/>
                <a:cs typeface="Montserrat Classic"/>
                <a:sym typeface="Montserrat Classic"/>
              </a:rPr>
              <a:t>- Translating videos</a:t>
            </a:r>
          </a:p>
          <a:p>
            <a:pPr algn="l">
              <a:lnSpc>
                <a:spcPts val="3640"/>
              </a:lnSpc>
            </a:pPr>
            <a:r>
              <a:rPr lang="en-US" sz="2600">
                <a:solidFill>
                  <a:srgbClr val="000000"/>
                </a:solidFill>
                <a:latin typeface="Montserrat Classic"/>
                <a:ea typeface="Montserrat Classic"/>
                <a:cs typeface="Montserrat Classic"/>
                <a:sym typeface="Montserrat Classic"/>
              </a:rPr>
              <a:t>- Video production</a:t>
            </a:r>
          </a:p>
          <a:p>
            <a:pPr algn="l">
              <a:lnSpc>
                <a:spcPts val="3640"/>
              </a:lnSpc>
            </a:pPr>
          </a:p>
          <a:p>
            <a:pPr algn="l">
              <a:lnSpc>
                <a:spcPts val="3640"/>
              </a:lnSpc>
              <a:spcBef>
                <a:spcPct val="0"/>
              </a:spcBef>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99B9FF"/>
        </a:solidFill>
      </p:bgPr>
    </p:bg>
    <p:spTree>
      <p:nvGrpSpPr>
        <p:cNvPr id="1" name=""/>
        <p:cNvGrpSpPr/>
        <p:nvPr/>
      </p:nvGrpSpPr>
      <p:grpSpPr>
        <a:xfrm>
          <a:off x="0" y="0"/>
          <a:ext cx="0" cy="0"/>
          <a:chOff x="0" y="0"/>
          <a:chExt cx="0" cy="0"/>
        </a:xfrm>
      </p:grpSpPr>
      <p:grpSp>
        <p:nvGrpSpPr>
          <p:cNvPr name="Group 2" id="2"/>
          <p:cNvGrpSpPr/>
          <p:nvPr/>
        </p:nvGrpSpPr>
        <p:grpSpPr>
          <a:xfrm rot="0">
            <a:off x="10198773" y="0"/>
            <a:ext cx="8089227" cy="10784153"/>
            <a:chOff x="0" y="0"/>
            <a:chExt cx="2130496" cy="2840271"/>
          </a:xfrm>
        </p:grpSpPr>
        <p:sp>
          <p:nvSpPr>
            <p:cNvPr name="Freeform 3" id="3"/>
            <p:cNvSpPr/>
            <p:nvPr/>
          </p:nvSpPr>
          <p:spPr>
            <a:xfrm flipH="false" flipV="false" rot="0">
              <a:off x="0" y="0"/>
              <a:ext cx="2130496" cy="2840271"/>
            </a:xfrm>
            <a:custGeom>
              <a:avLst/>
              <a:gdLst/>
              <a:ahLst/>
              <a:cxnLst/>
              <a:rect r="r" b="b" t="t" l="l"/>
              <a:pathLst>
                <a:path h="2840271" w="2130496">
                  <a:moveTo>
                    <a:pt x="0" y="0"/>
                  </a:moveTo>
                  <a:lnTo>
                    <a:pt x="2130496" y="0"/>
                  </a:lnTo>
                  <a:lnTo>
                    <a:pt x="2130496" y="2840271"/>
                  </a:lnTo>
                  <a:lnTo>
                    <a:pt x="0" y="2840271"/>
                  </a:lnTo>
                  <a:close/>
                </a:path>
              </a:pathLst>
            </a:custGeom>
            <a:solidFill>
              <a:srgbClr val="FFFFFF"/>
            </a:solidFill>
          </p:spPr>
        </p:sp>
        <p:sp>
          <p:nvSpPr>
            <p:cNvPr name="TextBox 4" id="4"/>
            <p:cNvSpPr txBox="true"/>
            <p:nvPr/>
          </p:nvSpPr>
          <p:spPr>
            <a:xfrm>
              <a:off x="0" y="-38100"/>
              <a:ext cx="2130496" cy="2878371"/>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0677220" y="648908"/>
            <a:ext cx="6708510" cy="3773537"/>
          </a:xfrm>
          <a:custGeom>
            <a:avLst/>
            <a:gdLst/>
            <a:ahLst/>
            <a:cxnLst/>
            <a:rect r="r" b="b" t="t" l="l"/>
            <a:pathLst>
              <a:path h="3773537" w="6708510">
                <a:moveTo>
                  <a:pt x="0" y="0"/>
                </a:moveTo>
                <a:lnTo>
                  <a:pt x="6708510" y="0"/>
                </a:lnTo>
                <a:lnTo>
                  <a:pt x="6708510" y="3773537"/>
                </a:lnTo>
                <a:lnTo>
                  <a:pt x="0" y="3773537"/>
                </a:lnTo>
                <a:lnTo>
                  <a:pt x="0" y="0"/>
                </a:lnTo>
                <a:close/>
              </a:path>
            </a:pathLst>
          </a:custGeom>
          <a:blipFill>
            <a:blip r:embed="rId2"/>
            <a:stretch>
              <a:fillRect l="0" t="0" r="0" b="0"/>
            </a:stretch>
          </a:blipFill>
        </p:spPr>
      </p:sp>
      <p:sp>
        <p:nvSpPr>
          <p:cNvPr name="Freeform 6" id="6"/>
          <p:cNvSpPr/>
          <p:nvPr/>
        </p:nvSpPr>
        <p:spPr>
          <a:xfrm flipH="false" flipV="false" rot="0">
            <a:off x="10677220" y="5473386"/>
            <a:ext cx="6708510" cy="3488425"/>
          </a:xfrm>
          <a:custGeom>
            <a:avLst/>
            <a:gdLst/>
            <a:ahLst/>
            <a:cxnLst/>
            <a:rect r="r" b="b" t="t" l="l"/>
            <a:pathLst>
              <a:path h="3488425" w="6708510">
                <a:moveTo>
                  <a:pt x="0" y="0"/>
                </a:moveTo>
                <a:lnTo>
                  <a:pt x="6708510" y="0"/>
                </a:lnTo>
                <a:lnTo>
                  <a:pt x="6708510" y="3488425"/>
                </a:lnTo>
                <a:lnTo>
                  <a:pt x="0" y="3488425"/>
                </a:lnTo>
                <a:lnTo>
                  <a:pt x="0" y="0"/>
                </a:lnTo>
                <a:close/>
              </a:path>
            </a:pathLst>
          </a:custGeom>
          <a:blipFill>
            <a:blip r:embed="rId3"/>
            <a:stretch>
              <a:fillRect l="0" t="0" r="0" b="0"/>
            </a:stretch>
          </a:blipFill>
        </p:spPr>
      </p:sp>
      <p:sp>
        <p:nvSpPr>
          <p:cNvPr name="TextBox 7" id="7"/>
          <p:cNvSpPr txBox="true"/>
          <p:nvPr/>
        </p:nvSpPr>
        <p:spPr>
          <a:xfrm rot="0">
            <a:off x="934107" y="762635"/>
            <a:ext cx="8209893" cy="7233920"/>
          </a:xfrm>
          <a:prstGeom prst="rect">
            <a:avLst/>
          </a:prstGeom>
        </p:spPr>
        <p:txBody>
          <a:bodyPr anchor="t" rtlCol="false" tIns="0" lIns="0" bIns="0" rIns="0">
            <a:spAutoFit/>
          </a:bodyPr>
          <a:lstStyle/>
          <a:p>
            <a:pPr algn="l">
              <a:lnSpc>
                <a:spcPts val="2874"/>
              </a:lnSpc>
            </a:pPr>
            <a:r>
              <a:rPr lang="en-US" sz="2299" b="true">
                <a:solidFill>
                  <a:srgbClr val="000000"/>
                </a:solidFill>
                <a:latin typeface="Montserrat Classic Bold"/>
                <a:ea typeface="Montserrat Classic Bold"/>
                <a:cs typeface="Montserrat Classic Bold"/>
                <a:sym typeface="Montserrat Classic Bold"/>
              </a:rPr>
              <a:t>Details on HeyGen</a:t>
            </a:r>
          </a:p>
          <a:p>
            <a:pPr algn="l">
              <a:lnSpc>
                <a:spcPts val="2874"/>
              </a:lnSpc>
            </a:pPr>
          </a:p>
          <a:p>
            <a:pPr algn="l">
              <a:lnSpc>
                <a:spcPts val="2874"/>
              </a:lnSpc>
            </a:pPr>
            <a:r>
              <a:rPr lang="en-US" sz="2299">
                <a:solidFill>
                  <a:srgbClr val="000000"/>
                </a:solidFill>
                <a:latin typeface="Montserrat Classic"/>
                <a:ea typeface="Montserrat Classic"/>
                <a:cs typeface="Montserrat Classic"/>
                <a:sym typeface="Montserrat Classic"/>
              </a:rPr>
              <a:t>- Virtual speakers: Choose from over 100 different computer characters to speak for you.</a:t>
            </a:r>
          </a:p>
          <a:p>
            <a:pPr algn="l">
              <a:lnSpc>
                <a:spcPts val="2874"/>
              </a:lnSpc>
            </a:pPr>
            <a:r>
              <a:rPr lang="en-US" sz="2299">
                <a:solidFill>
                  <a:srgbClr val="000000"/>
                </a:solidFill>
                <a:latin typeface="Montserrat Classic"/>
                <a:ea typeface="Montserrat Classic"/>
                <a:cs typeface="Montserrat Classic"/>
                <a:sym typeface="Montserrat Classic"/>
              </a:rPr>
              <a:t>- The app can speak in more than 40 languages and has over 300 different voices.</a:t>
            </a:r>
          </a:p>
          <a:p>
            <a:pPr algn="l">
              <a:lnSpc>
                <a:spcPts val="2874"/>
              </a:lnSpc>
            </a:pPr>
            <a:r>
              <a:rPr lang="en-US" sz="2299">
                <a:solidFill>
                  <a:srgbClr val="000000"/>
                </a:solidFill>
                <a:latin typeface="Montserrat Classic"/>
                <a:ea typeface="Montserrat Classic"/>
                <a:cs typeface="Montserrat Classic"/>
                <a:sym typeface="Montserrat Classic"/>
              </a:rPr>
              <a:t>- Fast videos: Just enter text and get a professional video in minutes.</a:t>
            </a:r>
          </a:p>
          <a:p>
            <a:pPr algn="l">
              <a:lnSpc>
                <a:spcPts val="2874"/>
              </a:lnSpc>
            </a:pPr>
            <a:r>
              <a:rPr lang="en-US" sz="2299">
                <a:solidFill>
                  <a:srgbClr val="000000"/>
                </a:solidFill>
                <a:latin typeface="Montserrat Classic"/>
                <a:ea typeface="Montserrat Classic"/>
                <a:cs typeface="Montserrat Classic"/>
                <a:sym typeface="Montserrat Classic"/>
              </a:rPr>
              <a:t>- Templates: There are many templates for marketing, training or social media.</a:t>
            </a:r>
          </a:p>
          <a:p>
            <a:pPr algn="l">
              <a:lnSpc>
                <a:spcPts val="2874"/>
              </a:lnSpc>
            </a:pPr>
            <a:r>
              <a:rPr lang="en-US" sz="2299">
                <a:solidFill>
                  <a:srgbClr val="000000"/>
                </a:solidFill>
                <a:latin typeface="Montserrat Classic"/>
                <a:ea typeface="Montserrat Classic"/>
                <a:cs typeface="Montserrat Classic"/>
                <a:sym typeface="Montserrat Classic"/>
              </a:rPr>
              <a:t>- Translation: Videos can be easily translated into other languages.</a:t>
            </a:r>
          </a:p>
          <a:p>
            <a:pPr algn="l">
              <a:lnSpc>
                <a:spcPts val="2874"/>
              </a:lnSpc>
            </a:pPr>
          </a:p>
          <a:p>
            <a:pPr algn="l">
              <a:lnSpc>
                <a:spcPts val="2874"/>
              </a:lnSpc>
            </a:pPr>
            <a:r>
              <a:rPr lang="en-US" sz="2299" b="true">
                <a:solidFill>
                  <a:srgbClr val="000000"/>
                </a:solidFill>
                <a:latin typeface="Montserrat Classic Bold"/>
                <a:ea typeface="Montserrat Classic Bold"/>
                <a:cs typeface="Montserrat Classic Bold"/>
                <a:sym typeface="Montserrat Classic Bold"/>
              </a:rPr>
              <a:t>Advantages</a:t>
            </a:r>
          </a:p>
          <a:p>
            <a:pPr algn="l">
              <a:lnSpc>
                <a:spcPts val="2874"/>
              </a:lnSpc>
            </a:pPr>
          </a:p>
          <a:p>
            <a:pPr algn="l">
              <a:lnSpc>
                <a:spcPts val="2874"/>
              </a:lnSpc>
            </a:pPr>
            <a:r>
              <a:rPr lang="en-US" sz="2299">
                <a:solidFill>
                  <a:srgbClr val="000000"/>
                </a:solidFill>
                <a:latin typeface="Montserrat Classic"/>
                <a:ea typeface="Montserrat Classic"/>
                <a:cs typeface="Montserrat Classic"/>
                <a:sym typeface="Montserrat Classic"/>
              </a:rPr>
              <a:t>HeyGen is super easy to use. Even if you have never made videos before, you can easily create professional videos.</a:t>
            </a:r>
          </a:p>
          <a:p>
            <a:pPr algn="l">
              <a:lnSpc>
                <a:spcPts val="2874"/>
              </a:lnSpc>
            </a:pPr>
            <a:r>
              <a:rPr lang="en-US" sz="2299">
                <a:solidFill>
                  <a:srgbClr val="000000"/>
                </a:solidFill>
                <a:latin typeface="Montserrat Classic"/>
                <a:ea typeface="Montserrat Classic"/>
                <a:cs typeface="Montserrat Classic"/>
                <a:sym typeface="Montserrat Classic"/>
              </a:rPr>
              <a:t>The app is perfect for companies and organisations that want to produce appealing content quickly.</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99B9FF"/>
        </a:solidFill>
      </p:bgPr>
    </p:bg>
    <p:spTree>
      <p:nvGrpSpPr>
        <p:cNvPr id="1" name=""/>
        <p:cNvGrpSpPr/>
        <p:nvPr/>
      </p:nvGrpSpPr>
      <p:grpSpPr>
        <a:xfrm>
          <a:off x="0" y="0"/>
          <a:ext cx="0" cy="0"/>
          <a:chOff x="0" y="0"/>
          <a:chExt cx="0" cy="0"/>
        </a:xfrm>
      </p:grpSpPr>
      <p:grpSp>
        <p:nvGrpSpPr>
          <p:cNvPr name="Group 2" id="2"/>
          <p:cNvGrpSpPr/>
          <p:nvPr/>
        </p:nvGrpSpPr>
        <p:grpSpPr>
          <a:xfrm rot="0">
            <a:off x="10829393" y="0"/>
            <a:ext cx="7458607" cy="10287000"/>
            <a:chOff x="0" y="0"/>
            <a:chExt cx="1964407" cy="2709333"/>
          </a:xfrm>
        </p:grpSpPr>
        <p:sp>
          <p:nvSpPr>
            <p:cNvPr name="Freeform 3" id="3"/>
            <p:cNvSpPr/>
            <p:nvPr/>
          </p:nvSpPr>
          <p:spPr>
            <a:xfrm flipH="false" flipV="false" rot="0">
              <a:off x="0" y="0"/>
              <a:ext cx="1964407" cy="2709333"/>
            </a:xfrm>
            <a:custGeom>
              <a:avLst/>
              <a:gdLst/>
              <a:ahLst/>
              <a:cxnLst/>
              <a:rect r="r" b="b" t="t" l="l"/>
              <a:pathLst>
                <a:path h="2709333" w="1964407">
                  <a:moveTo>
                    <a:pt x="0" y="0"/>
                  </a:moveTo>
                  <a:lnTo>
                    <a:pt x="1964407" y="0"/>
                  </a:lnTo>
                  <a:lnTo>
                    <a:pt x="1964407" y="2709333"/>
                  </a:lnTo>
                  <a:lnTo>
                    <a:pt x="0" y="2709333"/>
                  </a:lnTo>
                  <a:close/>
                </a:path>
              </a:pathLst>
            </a:custGeom>
            <a:solidFill>
              <a:srgbClr val="FFFFFF"/>
            </a:solidFill>
          </p:spPr>
        </p:sp>
        <p:sp>
          <p:nvSpPr>
            <p:cNvPr name="TextBox 4" id="4"/>
            <p:cNvSpPr txBox="true"/>
            <p:nvPr/>
          </p:nvSpPr>
          <p:spPr>
            <a:xfrm>
              <a:off x="0" y="-38100"/>
              <a:ext cx="1964407" cy="2747433"/>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1382153" y="1887139"/>
            <a:ext cx="6455735" cy="6512722"/>
          </a:xfrm>
          <a:custGeom>
            <a:avLst/>
            <a:gdLst/>
            <a:ahLst/>
            <a:cxnLst/>
            <a:rect r="r" b="b" t="t" l="l"/>
            <a:pathLst>
              <a:path h="6512722" w="6455735">
                <a:moveTo>
                  <a:pt x="0" y="0"/>
                </a:moveTo>
                <a:lnTo>
                  <a:pt x="6455735" y="0"/>
                </a:lnTo>
                <a:lnTo>
                  <a:pt x="6455735" y="6512722"/>
                </a:lnTo>
                <a:lnTo>
                  <a:pt x="0" y="65127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200004" y="6184665"/>
            <a:ext cx="2495995" cy="2215196"/>
          </a:xfrm>
          <a:custGeom>
            <a:avLst/>
            <a:gdLst/>
            <a:ahLst/>
            <a:cxnLst/>
            <a:rect r="r" b="b" t="t" l="l"/>
            <a:pathLst>
              <a:path h="2215196" w="2495995">
                <a:moveTo>
                  <a:pt x="0" y="0"/>
                </a:moveTo>
                <a:lnTo>
                  <a:pt x="2495995" y="0"/>
                </a:lnTo>
                <a:lnTo>
                  <a:pt x="2495995" y="2215196"/>
                </a:lnTo>
                <a:lnTo>
                  <a:pt x="0" y="2215196"/>
                </a:lnTo>
                <a:lnTo>
                  <a:pt x="0" y="0"/>
                </a:lnTo>
                <a:close/>
              </a:path>
            </a:pathLst>
          </a:custGeom>
          <a:blipFill>
            <a:blip r:embed="rId4"/>
            <a:stretch>
              <a:fillRect l="0" t="0" r="0" b="0"/>
            </a:stretch>
          </a:blipFill>
        </p:spPr>
      </p:sp>
      <p:sp>
        <p:nvSpPr>
          <p:cNvPr name="TextBox 7" id="7"/>
          <p:cNvSpPr txBox="true"/>
          <p:nvPr/>
        </p:nvSpPr>
        <p:spPr>
          <a:xfrm rot="0">
            <a:off x="666093" y="-95250"/>
            <a:ext cx="9602437" cy="9977628"/>
          </a:xfrm>
          <a:prstGeom prst="rect">
            <a:avLst/>
          </a:prstGeom>
        </p:spPr>
        <p:txBody>
          <a:bodyPr anchor="t" rtlCol="false" tIns="0" lIns="0" bIns="0" rIns="0">
            <a:spAutoFit/>
          </a:bodyPr>
          <a:lstStyle/>
          <a:p>
            <a:pPr algn="l">
              <a:lnSpc>
                <a:spcPts val="3816"/>
              </a:lnSpc>
            </a:pPr>
          </a:p>
          <a:p>
            <a:pPr algn="l">
              <a:lnSpc>
                <a:spcPts val="3816"/>
              </a:lnSpc>
            </a:pPr>
          </a:p>
          <a:p>
            <a:pPr algn="l">
              <a:lnSpc>
                <a:spcPts val="3816"/>
              </a:lnSpc>
            </a:pPr>
            <a:r>
              <a:rPr lang="en-US" sz="2400" b="true">
                <a:solidFill>
                  <a:srgbClr val="000000"/>
                </a:solidFill>
                <a:latin typeface="Montserrat Classic Bold"/>
                <a:ea typeface="Montserrat Classic Bold"/>
                <a:cs typeface="Montserrat Classic Bold"/>
                <a:sym typeface="Montserrat Classic Bold"/>
              </a:rPr>
              <a:t>Strengths</a:t>
            </a:r>
          </a:p>
          <a:p>
            <a:pPr algn="l">
              <a:lnSpc>
                <a:spcPts val="3816"/>
              </a:lnSpc>
            </a:pPr>
          </a:p>
          <a:p>
            <a:pPr algn="l" marL="518162" indent="-259081" lvl="1">
              <a:lnSpc>
                <a:spcPts val="3816"/>
              </a:lnSpc>
              <a:buFont typeface="Arial"/>
              <a:buChar char="•"/>
            </a:pPr>
            <a:r>
              <a:rPr lang="en-US" sz="2400">
                <a:solidFill>
                  <a:srgbClr val="000000"/>
                </a:solidFill>
                <a:latin typeface="Montserrat Classic"/>
                <a:ea typeface="Montserrat Classic"/>
                <a:cs typeface="Montserrat Classic"/>
                <a:sym typeface="Montserrat Classic"/>
              </a:rPr>
              <a:t>The synthetic voice in the target language sounds very similar to the original</a:t>
            </a:r>
          </a:p>
          <a:p>
            <a:pPr algn="l" marL="518162" indent="-259081" lvl="1">
              <a:lnSpc>
                <a:spcPts val="3816"/>
              </a:lnSpc>
              <a:buFont typeface="Arial"/>
              <a:buChar char="•"/>
            </a:pPr>
            <a:r>
              <a:rPr lang="en-US" sz="2400">
                <a:solidFill>
                  <a:srgbClr val="000000"/>
                </a:solidFill>
                <a:latin typeface="Montserrat Classic"/>
                <a:ea typeface="Montserrat Classic"/>
                <a:cs typeface="Montserrat Classic"/>
                <a:sym typeface="Montserrat Classic"/>
              </a:rPr>
              <a:t>The voice translation for HeyGen is impressively accurate</a:t>
            </a:r>
          </a:p>
          <a:p>
            <a:pPr algn="l" marL="518162" indent="-259081" lvl="1">
              <a:lnSpc>
                <a:spcPts val="3816"/>
              </a:lnSpc>
              <a:buFont typeface="Arial"/>
              <a:buChar char="•"/>
            </a:pPr>
            <a:r>
              <a:rPr lang="en-US" sz="2400">
                <a:solidFill>
                  <a:srgbClr val="000000"/>
                </a:solidFill>
                <a:latin typeface="Montserrat Classic"/>
                <a:ea typeface="Montserrat Classic"/>
                <a:cs typeface="Montserrat Classic"/>
                <a:sym typeface="Montserrat Classic"/>
              </a:rPr>
              <a:t>The intonation is reproduced true to the original</a:t>
            </a:r>
          </a:p>
          <a:p>
            <a:pPr algn="l" marL="518162" indent="-259081" lvl="1">
              <a:lnSpc>
                <a:spcPts val="3816"/>
              </a:lnSpc>
              <a:buFont typeface="Arial"/>
              <a:buChar char="•"/>
            </a:pPr>
            <a:r>
              <a:rPr lang="en-US" sz="2400">
                <a:solidFill>
                  <a:srgbClr val="000000"/>
                </a:solidFill>
                <a:latin typeface="Montserrat Classic"/>
                <a:ea typeface="Montserrat Classic"/>
                <a:cs typeface="Montserrat Classic"/>
                <a:sym typeface="Montserrat Classic"/>
              </a:rPr>
              <a:t>Lip movements are adapted so that they match the translated language and are barely recognisable as artificial</a:t>
            </a:r>
          </a:p>
          <a:p>
            <a:pPr algn="l">
              <a:lnSpc>
                <a:spcPts val="3816"/>
              </a:lnSpc>
            </a:pPr>
          </a:p>
          <a:p>
            <a:pPr algn="l">
              <a:lnSpc>
                <a:spcPts val="3816"/>
              </a:lnSpc>
            </a:pPr>
            <a:r>
              <a:rPr lang="en-US" sz="2400" b="true">
                <a:solidFill>
                  <a:srgbClr val="000000"/>
                </a:solidFill>
                <a:latin typeface="Montserrat Classic Bold"/>
                <a:ea typeface="Montserrat Classic Bold"/>
                <a:cs typeface="Montserrat Classic Bold"/>
                <a:sym typeface="Montserrat Classic Bold"/>
              </a:rPr>
              <a:t>Weaknesses</a:t>
            </a:r>
          </a:p>
          <a:p>
            <a:pPr algn="l">
              <a:lnSpc>
                <a:spcPts val="3816"/>
              </a:lnSpc>
            </a:pPr>
          </a:p>
          <a:p>
            <a:pPr algn="l" marL="518162" indent="-259081" lvl="1">
              <a:lnSpc>
                <a:spcPts val="3816"/>
              </a:lnSpc>
              <a:buFont typeface="Arial"/>
              <a:buChar char="•"/>
            </a:pPr>
            <a:r>
              <a:rPr lang="en-US" sz="2400">
                <a:solidFill>
                  <a:srgbClr val="000000"/>
                </a:solidFill>
                <a:latin typeface="Montserrat Classic"/>
                <a:ea typeface="Montserrat Classic"/>
                <a:cs typeface="Montserrat Classic"/>
                <a:sym typeface="Montserrat Classic"/>
              </a:rPr>
              <a:t>The generated voice still sounds slightly robotic or mechanical</a:t>
            </a:r>
          </a:p>
          <a:p>
            <a:pPr algn="l" marL="518162" indent="-259081" lvl="1">
              <a:lnSpc>
                <a:spcPts val="3816"/>
              </a:lnSpc>
              <a:buFont typeface="Arial"/>
              <a:buChar char="•"/>
            </a:pPr>
            <a:r>
              <a:rPr lang="en-US" sz="2400">
                <a:solidFill>
                  <a:srgbClr val="000000"/>
                </a:solidFill>
                <a:latin typeface="Montserrat Classic"/>
                <a:ea typeface="Montserrat Classic"/>
                <a:cs typeface="Montserrat Classic"/>
                <a:sym typeface="Montserrat Classic"/>
              </a:rPr>
              <a:t>Background noise and music can affect the translation quality</a:t>
            </a:r>
          </a:p>
          <a:p>
            <a:pPr algn="l" marL="518162" indent="-259081" lvl="1">
              <a:lnSpc>
                <a:spcPts val="3816"/>
              </a:lnSpc>
              <a:buFont typeface="Arial"/>
              <a:buChar char="•"/>
            </a:pPr>
            <a:r>
              <a:rPr lang="en-US" sz="2400">
                <a:solidFill>
                  <a:srgbClr val="000000"/>
                </a:solidFill>
                <a:latin typeface="Montserrat Classic"/>
                <a:ea typeface="Montserrat Classic"/>
                <a:cs typeface="Montserrat Classic"/>
                <a:sym typeface="Montserrat Classic"/>
              </a:rPr>
              <a:t>The system seems to have problems completing translations on time when the workload is high</a:t>
            </a:r>
          </a:p>
          <a:p>
            <a:pPr algn="l">
              <a:lnSpc>
                <a:spcPts val="3816"/>
              </a:lnSpc>
            </a:pPr>
          </a:p>
          <a:p>
            <a:pPr algn="l">
              <a:lnSpc>
                <a:spcPts val="3816"/>
              </a:lnSpc>
            </a:pP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99B9FF"/>
        </a:solidFill>
      </p:bgPr>
    </p:bg>
    <p:spTree>
      <p:nvGrpSpPr>
        <p:cNvPr id="1" name=""/>
        <p:cNvGrpSpPr/>
        <p:nvPr/>
      </p:nvGrpSpPr>
      <p:grpSpPr>
        <a:xfrm>
          <a:off x="0" y="0"/>
          <a:ext cx="0" cy="0"/>
          <a:chOff x="0" y="0"/>
          <a:chExt cx="0" cy="0"/>
        </a:xfrm>
      </p:grpSpPr>
      <p:grpSp>
        <p:nvGrpSpPr>
          <p:cNvPr name="Group 2" id="2"/>
          <p:cNvGrpSpPr/>
          <p:nvPr/>
        </p:nvGrpSpPr>
        <p:grpSpPr>
          <a:xfrm rot="0">
            <a:off x="9144000" y="0"/>
            <a:ext cx="9144000" cy="10287000"/>
            <a:chOff x="0" y="0"/>
            <a:chExt cx="2408296" cy="2709333"/>
          </a:xfrm>
        </p:grpSpPr>
        <p:sp>
          <p:nvSpPr>
            <p:cNvPr name="Freeform 3" id="3"/>
            <p:cNvSpPr/>
            <p:nvPr/>
          </p:nvSpPr>
          <p:spPr>
            <a:xfrm flipH="false" flipV="false" rot="0">
              <a:off x="0" y="0"/>
              <a:ext cx="2408296" cy="2709333"/>
            </a:xfrm>
            <a:custGeom>
              <a:avLst/>
              <a:gdLst/>
              <a:ahLst/>
              <a:cxnLst/>
              <a:rect r="r" b="b" t="t" l="l"/>
              <a:pathLst>
                <a:path h="2709333" w="2408296">
                  <a:moveTo>
                    <a:pt x="0" y="0"/>
                  </a:moveTo>
                  <a:lnTo>
                    <a:pt x="2408296" y="0"/>
                  </a:lnTo>
                  <a:lnTo>
                    <a:pt x="2408296" y="2709333"/>
                  </a:lnTo>
                  <a:lnTo>
                    <a:pt x="0" y="2709333"/>
                  </a:lnTo>
                  <a:close/>
                </a:path>
              </a:pathLst>
            </a:custGeom>
            <a:solidFill>
              <a:srgbClr val="FFFFFF"/>
            </a:solidFill>
          </p:spPr>
        </p:sp>
        <p:sp>
          <p:nvSpPr>
            <p:cNvPr name="TextBox 4" id="4"/>
            <p:cNvSpPr txBox="true"/>
            <p:nvPr/>
          </p:nvSpPr>
          <p:spPr>
            <a:xfrm>
              <a:off x="0" y="-38100"/>
              <a:ext cx="2408296" cy="2747433"/>
            </a:xfrm>
            <a:prstGeom prst="rect">
              <a:avLst/>
            </a:prstGeom>
          </p:spPr>
          <p:txBody>
            <a:bodyPr anchor="ctr" rtlCol="false" tIns="50800" lIns="50800" bIns="50800" rIns="50800"/>
            <a:lstStyle/>
            <a:p>
              <a:pPr algn="ctr">
                <a:lnSpc>
                  <a:spcPts val="2659"/>
                </a:lnSpc>
              </a:pPr>
            </a:p>
          </p:txBody>
        </p:sp>
      </p:grpSp>
      <p:pic>
        <p:nvPicPr>
          <p:cNvPr name="Picture 5" id="5"/>
          <p:cNvPicPr>
            <a:picLocks noChangeAspect="true"/>
          </p:cNvPicPr>
          <p:nvPr/>
        </p:nvPicPr>
        <p:blipFill>
          <a:blip r:embed="rId2"/>
          <a:srcRect l="0" t="0" r="0" b="0"/>
          <a:stretch>
            <a:fillRect/>
          </a:stretch>
        </p:blipFill>
        <p:spPr>
          <a:xfrm flipH="false" flipV="false" rot="0">
            <a:off x="9643795" y="4054468"/>
            <a:ext cx="6496535" cy="5034814"/>
          </a:xfrm>
          <a:prstGeom prst="rect">
            <a:avLst/>
          </a:prstGeom>
        </p:spPr>
      </p:pic>
      <p:sp>
        <p:nvSpPr>
          <p:cNvPr name="TextBox 6" id="6"/>
          <p:cNvSpPr txBox="true"/>
          <p:nvPr/>
        </p:nvSpPr>
        <p:spPr>
          <a:xfrm rot="0">
            <a:off x="1694522" y="4502037"/>
            <a:ext cx="6118937" cy="1088391"/>
          </a:xfrm>
          <a:prstGeom prst="rect">
            <a:avLst/>
          </a:prstGeom>
        </p:spPr>
        <p:txBody>
          <a:bodyPr anchor="t" rtlCol="false" tIns="0" lIns="0" bIns="0" rIns="0">
            <a:spAutoFit/>
          </a:bodyPr>
          <a:lstStyle/>
          <a:p>
            <a:pPr algn="ctr" marL="0" indent="0" lvl="0">
              <a:lnSpc>
                <a:spcPts val="8080"/>
              </a:lnSpc>
            </a:pPr>
            <a:r>
              <a:rPr lang="en-US" b="true" sz="8000">
                <a:solidFill>
                  <a:srgbClr val="000000"/>
                </a:solidFill>
                <a:latin typeface="Bebas Neue Bold"/>
                <a:ea typeface="Bebas Neue Bold"/>
                <a:cs typeface="Bebas Neue Bold"/>
                <a:sym typeface="Bebas Neue Bold"/>
              </a:rPr>
              <a:t>Let's try it out!</a:t>
            </a:r>
          </a:p>
        </p:txBody>
      </p:sp>
      <p:sp>
        <p:nvSpPr>
          <p:cNvPr name="Freeform 7" id="7"/>
          <p:cNvSpPr/>
          <p:nvPr/>
        </p:nvSpPr>
        <p:spPr>
          <a:xfrm flipH="false" flipV="false" rot="0">
            <a:off x="13126900" y="1366236"/>
            <a:ext cx="4132400" cy="4127235"/>
          </a:xfrm>
          <a:custGeom>
            <a:avLst/>
            <a:gdLst/>
            <a:ahLst/>
            <a:cxnLst/>
            <a:rect r="r" b="b" t="t" l="l"/>
            <a:pathLst>
              <a:path h="4127235" w="4132400">
                <a:moveTo>
                  <a:pt x="0" y="0"/>
                </a:moveTo>
                <a:lnTo>
                  <a:pt x="4132400" y="0"/>
                </a:lnTo>
                <a:lnTo>
                  <a:pt x="4132400" y="4127235"/>
                </a:lnTo>
                <a:lnTo>
                  <a:pt x="0" y="412723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DAGYUcX9a-k</dc:identifier>
  <dcterms:modified xsi:type="dcterms:W3CDTF">2011-08-01T06:04:30Z</dcterms:modified>
  <cp:revision>1</cp:revision>
  <dc:title>Kopie von artificial intelligence</dc:title>
</cp:coreProperties>
</file>