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7753EC-E5D8-40B9-45A9-B4270B8EE3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904AA90-25F4-CC26-6333-9FE39AE78F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510613-6347-6964-334C-E161F96F6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22565-42A6-4225-843B-9C0992D9E8B1}" type="datetimeFigureOut">
              <a:rPr lang="de-DE" smtClean="0"/>
              <a:t>17.04.2025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119EE5C-2B6A-9472-7931-A5DA83A64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A735F0A-176C-1AEE-51A5-B4034B36D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39E2-5E54-431C-828C-0D340FAC15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1570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572477-6480-EF5D-5C76-6EC744F0B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9377AAA-8E68-0237-7559-80A44FD552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C024D8F-7E4C-1FDE-54CA-1F135D675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22565-42A6-4225-843B-9C0992D9E8B1}" type="datetimeFigureOut">
              <a:rPr lang="de-DE" smtClean="0"/>
              <a:t>17.04.2025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915A9B-5748-E1E5-3A94-271EBB546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E5B9388-4846-7A54-0C43-5190F8C53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39E2-5E54-431C-828C-0D340FAC15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7313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20BA93-7D99-491E-E8EC-B07D59F1E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02ADAB2-86B9-57DA-E2F5-D308FF5E8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9A1786-5C99-5CCE-E709-FC0462BEE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22565-42A6-4225-843B-9C0992D9E8B1}" type="datetimeFigureOut">
              <a:rPr lang="de-DE" smtClean="0"/>
              <a:t>17.04.2025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9CD954-E310-3B92-47EE-0F23CA1F3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7EF62B8-9078-844A-C88D-A273CA7F6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39E2-5E54-431C-828C-0D340FAC15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282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83A2D1-7581-3B9D-F605-A1E52DEC9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B641E6-8059-5177-12C1-48E796D3BC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E0912E1-42A5-57E4-FD40-58E40F10E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24E3706-7CF1-F4B7-CB52-301BCF191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22565-42A6-4225-843B-9C0992D9E8B1}" type="datetimeFigureOut">
              <a:rPr lang="de-DE" smtClean="0"/>
              <a:t>17.04.2025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33982C-2A10-8CC3-C3B9-D470A9965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0769038-17C0-8856-BB75-DB25733F7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39E2-5E54-431C-828C-0D340FAC15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2499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B97729-CE01-2A22-F12F-E1B33F7EF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BA12EA6-FDB3-6F60-8A8C-A52493A56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B764E88-EB7D-8116-77B3-3F0CD87C46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CEA500A-F73D-1254-8BC4-E9394AD34C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9A3BE2E-BD2E-B00C-2CED-3809D85A03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E595555-FC65-6498-F100-C42DF8FDF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22565-42A6-4225-843B-9C0992D9E8B1}" type="datetimeFigureOut">
              <a:rPr lang="de-DE" smtClean="0"/>
              <a:t>17.04.2025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04A60C7-2CE7-DA47-425D-579050611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0CAD89B-C7D7-D8E5-1013-997A8BF92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39E2-5E54-431C-828C-0D340FAC15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6379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02F25C-9B2C-A51F-BCD4-81565431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CE1398E-D70C-9B1B-97C9-ECA09ED44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22565-42A6-4225-843B-9C0992D9E8B1}" type="datetimeFigureOut">
              <a:rPr lang="de-DE" smtClean="0"/>
              <a:t>17.04.2025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5452F2D-4609-57AD-9392-28E14710B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BBB1497-CBA1-E8CA-9E65-9B38A7910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39E2-5E54-431C-828C-0D340FAC15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098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C58FAA8-B1EC-8310-9920-918457F4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22565-42A6-4225-843B-9C0992D9E8B1}" type="datetimeFigureOut">
              <a:rPr lang="de-DE" smtClean="0"/>
              <a:t>17.04.2025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11B11D7-6F94-45D9-333E-38A2EC77A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471385E-7622-51DD-91D8-D643C1E88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39E2-5E54-431C-828C-0D340FAC15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53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18A87D-E1F8-B026-9EFE-859A5BF1A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3916706-E420-71A3-8E53-1FE8DEA1F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19E5099-8D2D-4ABD-F5C2-8BF587DE59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91B2544-95E6-FEFD-A3D1-BECA6A363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22565-42A6-4225-843B-9C0992D9E8B1}" type="datetimeFigureOut">
              <a:rPr lang="de-DE" smtClean="0"/>
              <a:t>17.04.2025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56B41EA-3D25-3CF2-E25C-0B4DB6319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58ADD16-069D-FFB1-5B71-5F9833585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39E2-5E54-431C-828C-0D340FAC15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0458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F3F721-591D-D25C-ABF9-145D7F1BA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7B6837E-E3E2-759C-B595-233E69B72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C31B1D6-2D69-F2DF-E086-B6BD5CA897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B27F44A-4CEF-4489-1EBF-DE7931895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22565-42A6-4225-843B-9C0992D9E8B1}" type="datetimeFigureOut">
              <a:rPr lang="de-DE" smtClean="0"/>
              <a:t>17.04.2025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6C16368-48D8-CA88-E736-11A7BF6D5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E6BA742-D5BC-17D5-9092-4FD8AE2DA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39E2-5E54-431C-828C-0D340FAC15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7773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59EFE3-3EE4-3CCF-75A3-C98256533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96497E7-B184-C386-0BE0-1E98742E99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3EC3C4-B595-2C84-68B1-080F3E104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22565-42A6-4225-843B-9C0992D9E8B1}" type="datetimeFigureOut">
              <a:rPr lang="de-DE" smtClean="0"/>
              <a:t>17.04.2025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DC1D93-0271-31D0-4F31-083F51805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027C0A-552F-17ED-332D-95A7F206B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39E2-5E54-431C-828C-0D340FAC15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9299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D97D5E6-6591-240A-C183-8CCD1826F6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8C4370C-A345-7916-8DDC-9BBE4EE640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B3955B-4A92-2C59-F182-B75904E4F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22565-42A6-4225-843B-9C0992D9E8B1}" type="datetimeFigureOut">
              <a:rPr lang="de-DE" smtClean="0"/>
              <a:t>17.04.2025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16E4126-A94B-D622-4C87-7F3F9D30C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ED67499-2AB1-3939-B506-2843C3241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39E2-5E54-431C-828C-0D340FAC15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6197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9EA7159-D75A-F3DA-0130-BF16149B3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7EA6229-613F-5A13-F294-07934BBC9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EEA1DFF-1700-23A3-329C-DD7BA7CE84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422565-42A6-4225-843B-9C0992D9E8B1}" type="datetimeFigureOut">
              <a:rPr lang="de-DE" smtClean="0"/>
              <a:t>17.04.2025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6902E7-4F9B-BFB2-0138-12E3653A4B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43DF411-2106-3C63-147A-2B6B883194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AD39E2-5E54-431C-828C-0D340FAC15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2290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lm.de/leben-in-ulm/verkehr-und-mobilitaet/verkehrsprojekte/bruecke-lautenberg-blauinsel" TargetMode="Externa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lm.de/leben-in-ulm/verkehr-und-mobilitaet/verkehrsprojekte/bruecke-lautenberg-blauinsel" TargetMode="Externa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.png"/><Relationship Id="rId5" Type="http://schemas.openxmlformats.org/officeDocument/2006/relationships/hyperlink" Target="https://www.flachsbruecke-ulm.de/" TargetMode="Externa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1455EC-9459-1DFF-FF76-39CE39E637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1226"/>
            <a:ext cx="9144000" cy="2387600"/>
          </a:xfrm>
        </p:spPr>
        <p:txBody>
          <a:bodyPr/>
          <a:lstStyle/>
          <a:p>
            <a:r>
              <a:rPr lang="de-DE" dirty="0"/>
              <a:t>Smart </a:t>
            </a:r>
            <a:r>
              <a:rPr lang="de-DE" dirty="0" err="1"/>
              <a:t>Circular</a:t>
            </a:r>
            <a:r>
              <a:rPr lang="de-DE" dirty="0"/>
              <a:t> Bridge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392052D-0AD9-DCED-E810-2E32EBBD5D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87638"/>
            <a:ext cx="9144000" cy="1655762"/>
          </a:xfrm>
        </p:spPr>
        <p:txBody>
          <a:bodyPr/>
          <a:lstStyle/>
          <a:p>
            <a:r>
              <a:rPr lang="de-DE" dirty="0"/>
              <a:t>Ulm</a:t>
            </a:r>
          </a:p>
        </p:txBody>
      </p:sp>
      <p:pic>
        <p:nvPicPr>
          <p:cNvPr id="5" name="Grafik 4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3BA467BF-AB25-FA35-3007-26543BAE7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313" y="3515519"/>
            <a:ext cx="2293374" cy="229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54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4DCD26-40A3-4E33-692F-DDD2DA760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1120"/>
            <a:ext cx="10515600" cy="64204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dirty="0"/>
              <a:t>Die Smart </a:t>
            </a:r>
            <a:r>
              <a:rPr lang="de-DE" dirty="0" err="1"/>
              <a:t>Circular</a:t>
            </a:r>
            <a:r>
              <a:rPr lang="de-DE" dirty="0"/>
              <a:t> Bridge ist eine Fuß- und Fahrradbrücke, die vollständig aus biobasierten, recycelbaren Materialien besteht – insbesondere aus Flachsfasern und speziellem Recyclingharz.</a:t>
            </a:r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dirty="0"/>
              <a:t>Das Projekt wird von der Technischen Universität Eindhoven in Zusammenarbeit mit 14 Projektpartnern geführt und soll zeigen, dass es möglich ist, Brückenbau klimafreundlich, biobasiert und zirkulär zu schaffen.</a:t>
            </a:r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dirty="0"/>
              <a:t>Die Ulmer Brücke ist weltweit die dritte </a:t>
            </a:r>
            <a:r>
              <a:rPr lang="de-DE" dirty="0" err="1"/>
              <a:t>Biokomposit</a:t>
            </a:r>
            <a:r>
              <a:rPr lang="de-DE" dirty="0"/>
              <a:t>-Brücke überhaupt.</a:t>
            </a:r>
          </a:p>
        </p:txBody>
      </p:sp>
      <p:pic>
        <p:nvPicPr>
          <p:cNvPr id="4" name="Grafik 3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8726EDCB-3B5C-76AD-745F-724C59EE47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568" y="134067"/>
            <a:ext cx="462116" cy="4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558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Luftfotografie, Gebäude, Vogelperspektive, Städtebau enthält.&#10;&#10;KI-generierte Inhalte können fehlerhaft sein.">
            <a:extLst>
              <a:ext uri="{FF2B5EF4-FFF2-40B4-BE49-F238E27FC236}">
                <a16:creationId xmlns:a16="http://schemas.microsoft.com/office/drawing/2014/main" id="{2D46F3B6-A505-1F69-900D-2EE6DFD033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61" y="727075"/>
            <a:ext cx="8895478" cy="5449888"/>
          </a:xfrm>
        </p:spPr>
      </p:pic>
      <p:sp>
        <p:nvSpPr>
          <p:cNvPr id="6" name="Pfeil: nach unten 5">
            <a:extLst>
              <a:ext uri="{FF2B5EF4-FFF2-40B4-BE49-F238E27FC236}">
                <a16:creationId xmlns:a16="http://schemas.microsoft.com/office/drawing/2014/main" id="{C45DE3A6-6F27-5A5B-3D12-229D756E63BB}"/>
              </a:ext>
            </a:extLst>
          </p:cNvPr>
          <p:cNvSpPr/>
          <p:nvPr/>
        </p:nvSpPr>
        <p:spPr>
          <a:xfrm>
            <a:off x="2497393" y="2846439"/>
            <a:ext cx="668593" cy="89473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Pfeil: nach unten 6">
            <a:extLst>
              <a:ext uri="{FF2B5EF4-FFF2-40B4-BE49-F238E27FC236}">
                <a16:creationId xmlns:a16="http://schemas.microsoft.com/office/drawing/2014/main" id="{9844465F-484E-6C5E-72D3-6074FF5BA01A}"/>
              </a:ext>
            </a:extLst>
          </p:cNvPr>
          <p:cNvSpPr/>
          <p:nvPr/>
        </p:nvSpPr>
        <p:spPr>
          <a:xfrm>
            <a:off x="6528620" y="4257367"/>
            <a:ext cx="668593" cy="89473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86354CAD-B737-7E58-F3D2-A79A16D76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568" y="134067"/>
            <a:ext cx="462116" cy="462116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CAA72213-3AA1-7194-A891-7454C0395157}"/>
              </a:ext>
            </a:extLst>
          </p:cNvPr>
          <p:cNvSpPr txBox="1"/>
          <p:nvPr/>
        </p:nvSpPr>
        <p:spPr>
          <a:xfrm>
            <a:off x="1603468" y="732503"/>
            <a:ext cx="122822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/>
              <a:t>Quelle: Google Maps</a:t>
            </a:r>
          </a:p>
        </p:txBody>
      </p:sp>
    </p:spTree>
    <p:extLst>
      <p:ext uri="{BB962C8B-B14F-4D97-AF65-F5344CB8AC3E}">
        <p14:creationId xmlns:p14="http://schemas.microsoft.com/office/powerpoint/2010/main" val="2357525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55EF6B-6306-7F11-4A25-DA6887795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16656"/>
            <a:ext cx="10515600" cy="1325563"/>
          </a:xfrm>
        </p:spPr>
        <p:txBody>
          <a:bodyPr/>
          <a:lstStyle/>
          <a:p>
            <a:r>
              <a:rPr lang="de-DE" dirty="0"/>
              <a:t>Namensgebung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696EA96-EF8C-07FF-1391-B8D8883FE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2052"/>
            <a:ext cx="10515600" cy="5124911"/>
          </a:xfrm>
        </p:spPr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b="1" dirty="0"/>
              <a:t>„</a:t>
            </a:r>
            <a:r>
              <a:rPr lang="de-DE" b="1" dirty="0" err="1"/>
              <a:t>Circular</a:t>
            </a:r>
            <a:r>
              <a:rPr lang="de-DE" b="1" dirty="0"/>
              <a:t>“ </a:t>
            </a:r>
            <a:r>
              <a:rPr lang="de-DE" dirty="0"/>
              <a:t>im Sinne von </a:t>
            </a:r>
            <a:r>
              <a:rPr lang="de-DE" b="1" dirty="0"/>
              <a:t>Wiederverwertbarkeit</a:t>
            </a:r>
            <a:r>
              <a:rPr lang="de-DE" dirty="0"/>
              <a:t>:</a:t>
            </a:r>
          </a:p>
          <a:p>
            <a:pPr marL="0" indent="0">
              <a:buNone/>
            </a:pPr>
            <a:r>
              <a:rPr lang="de-DE" dirty="0"/>
              <a:t>Die Materialien können am Ende der Lebensdauer wiederverwendet oder recycelt werden → Kreislaufwirtschaft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b="1" dirty="0"/>
              <a:t>"Smart" </a:t>
            </a:r>
            <a:r>
              <a:rPr lang="de-DE" dirty="0"/>
              <a:t>im Sinne von </a:t>
            </a:r>
            <a:r>
              <a:rPr lang="de-DE" b="1" dirty="0"/>
              <a:t>Überwachung</a:t>
            </a:r>
            <a:r>
              <a:rPr lang="de-DE" dirty="0"/>
              <a:t> durch </a:t>
            </a:r>
            <a:r>
              <a:rPr lang="de-DE" b="1" dirty="0"/>
              <a:t>digitale Sensorik</a:t>
            </a:r>
          </a:p>
          <a:p>
            <a:pPr marL="0" indent="0">
              <a:buNone/>
            </a:pPr>
            <a:r>
              <a:rPr lang="de-DE" dirty="0"/>
              <a:t>Die Brücke ist mit Sensoren ausgestattet, die in Echtzeit Daten über Belastung, Temperatur und Feuchtigkeit liefern. So kann der Zustand permanent überwacht werden.</a:t>
            </a:r>
          </a:p>
        </p:txBody>
      </p:sp>
      <p:pic>
        <p:nvPicPr>
          <p:cNvPr id="4" name="Grafik 3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3892AB6F-EABE-B97B-C33B-6A04957310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568" y="134067"/>
            <a:ext cx="462116" cy="4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0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draußen, Baum, Gelände, Himmel enthält.&#10;&#10;KI-generierte Inhalte können fehlerhaft sein.">
            <a:extLst>
              <a:ext uri="{FF2B5EF4-FFF2-40B4-BE49-F238E27FC236}">
                <a16:creationId xmlns:a16="http://schemas.microsoft.com/office/drawing/2014/main" id="{45D53BF8-A3AD-CA78-E34C-EAB9D0A994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401" y="1253331"/>
            <a:ext cx="3263503" cy="4351338"/>
          </a:xfrm>
        </p:spPr>
      </p:pic>
      <p:pic>
        <p:nvPicPr>
          <p:cNvPr id="8" name="Grafik 7" descr="Ein Bild, das draußen, Zaun, Gebäude, Brücke enthält.&#10;&#10;KI-generierte Inhalte können fehlerhaft sein.">
            <a:extLst>
              <a:ext uri="{FF2B5EF4-FFF2-40B4-BE49-F238E27FC236}">
                <a16:creationId xmlns:a16="http://schemas.microsoft.com/office/drawing/2014/main" id="{1E9836C4-2F76-A0C2-C53F-EAE1387EA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96" y="2923403"/>
            <a:ext cx="6512854" cy="2681266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E463A22A-61DF-7653-FCAC-CC9C2FC45ACE}"/>
              </a:ext>
            </a:extLst>
          </p:cNvPr>
          <p:cNvSpPr txBox="1"/>
          <p:nvPr/>
        </p:nvSpPr>
        <p:spPr>
          <a:xfrm>
            <a:off x="1038615" y="1020264"/>
            <a:ext cx="63133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Insgesamt spart die Brücke durch Materialwahl und Langlebigkeit CO₂ ein, sowohl beim Bau,</a:t>
            </a:r>
          </a:p>
          <a:p>
            <a:pPr algn="ctr"/>
            <a:r>
              <a:rPr lang="de-DE" dirty="0"/>
              <a:t>Nutzung als auch Rückbau.</a:t>
            </a:r>
          </a:p>
          <a:p>
            <a:pPr algn="ctr"/>
            <a:endParaRPr lang="de-DE" dirty="0"/>
          </a:p>
          <a:p>
            <a:pPr algn="ctr"/>
            <a:r>
              <a:rPr lang="de-DE" dirty="0"/>
              <a:t>Kosten: ca. 680000 Euro</a:t>
            </a:r>
          </a:p>
        </p:txBody>
      </p:sp>
      <p:pic>
        <p:nvPicPr>
          <p:cNvPr id="10" name="Grafik 9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133D20AC-2FC0-3001-8DFC-4E9998801A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568" y="134067"/>
            <a:ext cx="462116" cy="462116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02B2E447-3779-6B3F-50CE-910EEA7447A0}"/>
              </a:ext>
            </a:extLst>
          </p:cNvPr>
          <p:cNvSpPr txBox="1"/>
          <p:nvPr/>
        </p:nvSpPr>
        <p:spPr>
          <a:xfrm>
            <a:off x="790613" y="5373837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900" dirty="0">
                <a:hlinkClick r:id="rId5"/>
              </a:rPr>
              <a:t>https://www.ulm.de/leben-in-ulm/verkehr-und-mobilitaet/verkehrsprojekte/bruecke-lautenberg-blauinsel</a:t>
            </a:r>
            <a:r>
              <a:rPr lang="de-DE" sz="900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B488DF2-2D51-8538-E883-61C3B9D2491A}"/>
              </a:ext>
            </a:extLst>
          </p:cNvPr>
          <p:cNvSpPr txBox="1"/>
          <p:nvPr/>
        </p:nvSpPr>
        <p:spPr>
          <a:xfrm>
            <a:off x="10494977" y="5373837"/>
            <a:ext cx="85792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/>
              <a:t>Quelle: Privat</a:t>
            </a:r>
          </a:p>
        </p:txBody>
      </p:sp>
    </p:spTree>
    <p:extLst>
      <p:ext uri="{BB962C8B-B14F-4D97-AF65-F5344CB8AC3E}">
        <p14:creationId xmlns:p14="http://schemas.microsoft.com/office/powerpoint/2010/main" val="4027826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fik 6" descr="Ein Bild, das Kompositmaterial, Gebäude, Stahl, Gelände enthält.&#10;&#10;KI-generierte Inhalte können fehlerhaft sein.">
            <a:extLst>
              <a:ext uri="{FF2B5EF4-FFF2-40B4-BE49-F238E27FC236}">
                <a16:creationId xmlns:a16="http://schemas.microsoft.com/office/drawing/2014/main" id="{C402D4EF-FD3D-341B-C490-7C0DF161A8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940290"/>
            <a:ext cx="5294716" cy="297741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 descr="Ein Bild, das Gebäude, draußen, hölzern, Holz enthält.&#10;&#10;KI-generierte Inhalte können fehlerhaft sein.">
            <a:extLst>
              <a:ext uri="{FF2B5EF4-FFF2-40B4-BE49-F238E27FC236}">
                <a16:creationId xmlns:a16="http://schemas.microsoft.com/office/drawing/2014/main" id="{B044BBB5-C1F5-FB4E-7712-8BC2EEAE89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817" y="1940291"/>
            <a:ext cx="5294715" cy="2977417"/>
          </a:xfrm>
          <a:prstGeom prst="rect">
            <a:avLst/>
          </a:prstGeom>
        </p:spPr>
      </p:pic>
      <p:pic>
        <p:nvPicPr>
          <p:cNvPr id="8" name="Grafik 7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378356F7-DCEC-06AB-81ED-CF271838F4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4988" y="171819"/>
            <a:ext cx="308241" cy="308241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9B48E62-5673-AE32-9299-7D5B29A89FA2}"/>
              </a:ext>
            </a:extLst>
          </p:cNvPr>
          <p:cNvSpPr txBox="1"/>
          <p:nvPr/>
        </p:nvSpPr>
        <p:spPr>
          <a:xfrm>
            <a:off x="590578" y="4686876"/>
            <a:ext cx="54553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hlinkClick r:id="rId5"/>
              </a:rPr>
              <a:t>https://www.ulm.de/leben-in-ulm/verkehr-und-mobilitaet/verkehrsprojekte/bruecke-lautenberg-blauinsel</a:t>
            </a:r>
            <a:r>
              <a:rPr lang="de-DE" sz="900" dirty="0"/>
              <a:t> 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EE6EEE2F-6286-89C5-96A7-066859FFC3E0}"/>
              </a:ext>
            </a:extLst>
          </p:cNvPr>
          <p:cNvSpPr txBox="1"/>
          <p:nvPr/>
        </p:nvSpPr>
        <p:spPr>
          <a:xfrm>
            <a:off x="6185736" y="4697540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900" dirty="0">
                <a:hlinkClick r:id="rId5"/>
              </a:rPr>
              <a:t>https://www.ulm.de/leben-in-ulm/verkehr-und-mobilitaet/verkehrsprojekte/bruecke-lautenberg-blauinsel</a:t>
            </a:r>
            <a:r>
              <a:rPr lang="de-DE" sz="9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74651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F94B24-0D3C-81BB-E0A4-920151B1E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14935" cy="1217869"/>
          </a:xfrm>
        </p:spPr>
        <p:txBody>
          <a:bodyPr>
            <a:normAutofit/>
          </a:bodyPr>
          <a:lstStyle/>
          <a:p>
            <a:pPr algn="ctr"/>
            <a:r>
              <a:rPr lang="de-DE" sz="3600" dirty="0"/>
              <a:t>Die Belastung der Brücke wird durch KI zu Musik gemacht:</a:t>
            </a:r>
          </a:p>
        </p:txBody>
      </p:sp>
      <p:pic>
        <p:nvPicPr>
          <p:cNvPr id="4" name="IMG_1667">
            <a:hlinkClick r:id="" action="ppaction://media"/>
            <a:extLst>
              <a:ext uri="{FF2B5EF4-FFF2-40B4-BE49-F238E27FC236}">
                <a16:creationId xmlns:a16="http://schemas.microsoft.com/office/drawing/2014/main" id="{1865BD45-5170-971B-90FC-A00B3532C42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01719" y="1555600"/>
            <a:ext cx="2622678" cy="4661972"/>
          </a:xfr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209EB644-C37C-0A66-465C-F6105AF20EAC}"/>
              </a:ext>
            </a:extLst>
          </p:cNvPr>
          <p:cNvSpPr txBox="1"/>
          <p:nvPr/>
        </p:nvSpPr>
        <p:spPr>
          <a:xfrm>
            <a:off x="1406013" y="3517254"/>
            <a:ext cx="3789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hlinkClick r:id="rId5"/>
              </a:rPr>
              <a:t>https://www.flachsbruecke-ulm.de/</a:t>
            </a:r>
            <a:r>
              <a:rPr lang="de-DE" dirty="0"/>
              <a:t> </a:t>
            </a:r>
          </a:p>
        </p:txBody>
      </p:sp>
      <p:pic>
        <p:nvPicPr>
          <p:cNvPr id="6" name="Grafik 5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AE05D94A-7FBD-0868-F143-D38CEE4298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568" y="134067"/>
            <a:ext cx="462116" cy="462116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745341B6-E8C6-1DC0-644C-2F301C9346ED}"/>
              </a:ext>
            </a:extLst>
          </p:cNvPr>
          <p:cNvSpPr txBox="1"/>
          <p:nvPr/>
        </p:nvSpPr>
        <p:spPr>
          <a:xfrm>
            <a:off x="9165489" y="5986740"/>
            <a:ext cx="119771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900" dirty="0"/>
              <a:t>Quelle: Privat</a:t>
            </a:r>
          </a:p>
        </p:txBody>
      </p:sp>
    </p:spTree>
    <p:extLst>
      <p:ext uri="{BB962C8B-B14F-4D97-AF65-F5344CB8AC3E}">
        <p14:creationId xmlns:p14="http://schemas.microsoft.com/office/powerpoint/2010/main" val="953735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FB5898-4F48-A9DC-A13C-E38402309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Zusammenhang mit Ziel 13: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3B0B0B3-A1D3-1C73-5029-8B7299C4B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8748"/>
            <a:ext cx="10515600" cy="4351338"/>
          </a:xfrm>
        </p:spPr>
        <p:txBody>
          <a:bodyPr/>
          <a:lstStyle/>
          <a:p>
            <a:pPr algn="ctr"/>
            <a:r>
              <a:rPr lang="de-DE" b="1" dirty="0"/>
              <a:t>Kreislaufwirtschaft &amp; Ressourcenschonung</a:t>
            </a:r>
            <a:endParaRPr lang="de-DE" dirty="0"/>
          </a:p>
          <a:p>
            <a:pPr algn="ctr"/>
            <a:r>
              <a:rPr lang="de-DE" b="1" dirty="0"/>
              <a:t>Reduktion von CO₂-Emissionen</a:t>
            </a:r>
            <a:endParaRPr lang="de-DE" dirty="0"/>
          </a:p>
          <a:p>
            <a:pPr algn="ctr"/>
            <a:r>
              <a:rPr lang="de-DE" b="1" dirty="0"/>
              <a:t>Forschung &amp; Innovation für klimafreundlichen Bau</a:t>
            </a:r>
          </a:p>
          <a:p>
            <a:pPr algn="ctr"/>
            <a:r>
              <a:rPr lang="de-DE" b="1" dirty="0"/>
              <a:t>Anpassung an den Klimawandel in der Stadtplanung</a:t>
            </a:r>
          </a:p>
        </p:txBody>
      </p:sp>
      <p:pic>
        <p:nvPicPr>
          <p:cNvPr id="7" name="Grafik 6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54AFE344-4C65-A0EE-E2A3-E35C9893B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568" y="134067"/>
            <a:ext cx="462116" cy="4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27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259</Words>
  <Application>Microsoft Office PowerPoint</Application>
  <PresentationFormat>Breitbild</PresentationFormat>
  <Paragraphs>35</Paragraphs>
  <Slides>8</Slides>
  <Notes>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</vt:lpstr>
      <vt:lpstr>Smart Circular Bridge</vt:lpstr>
      <vt:lpstr>PowerPoint-Präsentation</vt:lpstr>
      <vt:lpstr>PowerPoint-Präsentation</vt:lpstr>
      <vt:lpstr>Namensgebung</vt:lpstr>
      <vt:lpstr>PowerPoint-Präsentation</vt:lpstr>
      <vt:lpstr>PowerPoint-Präsentation</vt:lpstr>
      <vt:lpstr>Die Belastung der Brücke wird durch KI zu Musik gemacht:</vt:lpstr>
      <vt:lpstr>Zusammenhang mit Ziel 13: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Albert Fassler</dc:creator>
  <cp:lastModifiedBy>Albert Fassler</cp:lastModifiedBy>
  <cp:revision>1</cp:revision>
  <dcterms:created xsi:type="dcterms:W3CDTF">2025-04-17T14:20:37Z</dcterms:created>
  <dcterms:modified xsi:type="dcterms:W3CDTF">2025-04-17T15:02:44Z</dcterms:modified>
</cp:coreProperties>
</file>