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70" r:id="rId4"/>
    <p:sldId id="269" r:id="rId5"/>
    <p:sldId id="265" r:id="rId6"/>
    <p:sldId id="271" r:id="rId7"/>
    <p:sldId id="268" r:id="rId8"/>
    <p:sldId id="272" r:id="rId9"/>
    <p:sldId id="264" r:id="rId10"/>
    <p:sldId id="273" r:id="rId11"/>
    <p:sldId id="266" r:id="rId12"/>
    <p:sldId id="267" r:id="rId13"/>
  </p:sldIdLst>
  <p:sldSz cx="18288000" cy="10287000"/>
  <p:notesSz cx="6797675" cy="9926638"/>
  <p:embeddedFontLst>
    <p:embeddedFont>
      <p:font typeface="Agrandir Wide Bold" panose="020B0604020202020204" charset="0"/>
      <p:regular r:id="rId15"/>
    </p:embeddedFont>
    <p:embeddedFont>
      <p:font typeface="Nunito" pitchFamily="2" charset="0"/>
      <p:regular r:id="rId16"/>
      <p:bold r:id="rId17"/>
      <p:italic r:id="rId18"/>
      <p:boldItalic r:id="rId19"/>
    </p:embeddedFont>
    <p:embeddedFont>
      <p:font typeface="Nunito Bold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0327" autoAdjust="0"/>
  </p:normalViewPr>
  <p:slideViewPr>
    <p:cSldViewPr>
      <p:cViewPr varScale="1">
        <p:scale>
          <a:sx n="63" d="100"/>
          <a:sy n="63" d="100"/>
        </p:scale>
        <p:origin x="588" y="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7T08:36:35.3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7T08:36:35.3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7T12:34:34.91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7T12:34:40.441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264 1053,'193'-10,"-45"0,1130 17,-453 8,2499-155,-3075 118,529-41,-3 42,-759 22,-28 0,-34-1,-1146-12,-731 17,1212 29,-408 14,1-46,628-28,9-41,461 64,25 6,38 11,192 48,2-10,2-11,335 15,738-54,-307-52,121-3,-988 50,-1446-38,800 16,-1207-16,2 86,1700-44,-309 26,275-16,46-11,1 0,-1 0,1 0,-1 0,1 0,0 0,-1 0,1 0,-1 0,1 0,0 0,-1 1,1-1,0 0,-1 0,1 0,0 1,-1-1,1 0,0 1,-1-1,1 0,0 0,0 1,-1-1,1 1,0-1,0 0,0 1,0-1,-1 0,1 1,0-1,0 1,0-1,0 0,0 1,0-1,0 1,0-1,0 0,0 1,0-1,0 1,1-1,-1 0,0 1,0-1,0 1,0-1,1 0,-1 1,0-1,0 0,1 1,-1-1,0 0,0 0,1 1,-1-1,1 0,-1 0,0 0,1 1,-1-1,1 0,33 14,47 7,1-4,105 8,-102-15,1135 83,17-73,1301-63,-84 0,-2343 43,7-2,1 5,175 28,-286-30,-1 0,0 1,0 0,0 0,0 1,0 0,9 5,-15-8,-1 0,1 1,-1-1,0 0,0 1,1-1,-1 0,0 1,1-1,-1 0,0 1,0-1,0 0,1 1,-1-1,0 1,0-1,0 1,0-1,0 0,0 1,0-1,0 1,0-1,0 1,0-1,0 0,0 1,0 0,-15 12,-9-4,-1 0,1-2,-2-1,1 0,-1-2,-32 1,21-1,-1058 70,808-61,-1308 47,92-5,10 45,1459-97,-185 24,174-14,44-13,1 0,-1 0,1 0,0 0,-1 0,1 0,0 0,-1 1,1-1,-1 0,1 0,0 1,-1-1,1 0,0 0,0 1,-1-1,1 0,0 1,0-1,-1 0,1 1,0-1,0 0,0 1,0-1,0 0,-1 1,1-1,0 1,0-1,0 0,0 1,0-1,0 1,0-1,0 0,0 1,1-1,-1 1,0-1,0 0,0 1,0-1,0 0,1 1,-1-1,0 0,0 1,1-1,-1 0,1 1,19 12,-20-13,32 14,1-2,0-1,45 8,-16-3,244 62,484 61,109-87,3-49,325-55,-1196 48,-26 2,-7 1,-52-2,-1007 26,-10 56,933-68,-3822 415,3791-401,156-23,-1 1,1 0,-22 8,35-11,0 0,0 0,-1 0,1 0,0 0,0 0,0 0,-1 0,1 0,0 0,0 0,0 1,-1-1,1 0,0 0,0 0,0 0,0 1,-1-1,1 0,0 0,0 0,0 1,0-1,0 0,0 0,0 0,0 1,0-1,0 0,0 0,0 1,0-1,0 0,0 0,0 1,0-1,0 0,0 0,0 0,0 1,0-1,0 0,0 1,17 6,28 3,1-2,82 2,-100-8,1382 21,-1320-23,1324-59,-8-64,-1274 110,590-43,-704 58,-43 7,-812 167,-17-67,719-94,-2741 253,2660-248,134-8,74-8,11-1,41 2,644 4,-560-11,323-8,76-8,1213-90,4-35,-1469 120,249-23,-69 3,-167 15,652-50,-2156 63,1103 11,-257-11,-870-30,4 41,1144 10,604-9,-396-1,2067-188,-1766 115,-359 59,-43 7,-16 1,-33-6,-19 2,-99-13,115 21,-1570-168,1235 141,-1848-156,2166 185,29 4,0-2,1-1,-1-1,-37-11,52 8,16 1,11 0,0 1,-1 1,2 1,-1 1,26-1,-7-1,2614-335,-2604 332,-23 4,-1 0,1-2,31-10,-54 14,0 1,-1 0,1 0,0 0,0 0,-1 0,1-1,0 1,0 0,0 0,-1 0,1-1,0 1,0 0,0 0,0-1,-1 1,1 0,0 0,0-1,0 1,0 0,0 0,0-1,0 1,0 0,0-1,0 1,0 0,0 0,0-1,0 1,0 0,0 0,0-1,0 1,1 0,-1-1,0 1,0 0,0 0,0 0,0-1,1 1,-1 0,0 0,0 0,0-1,1 1,-1 0,0 0,0 0,1 0,-1 0,0-1,0 1,1 0,-1 0,0 0,1 0,-1 0,0 0,0 0,1 0,-16-5,0 1,-1 0,1 1,-1 1,1 0,-24 1,-1-1,-1667-55,1579 55,-1643-11,1679 13,60-2,32-1,18-3,572-100,15 37,-280 35,1648-204,-765 37,-1170 190,-39 11,1 0,0 0,0 0,0 0,0 0,0 0,0 0,0 0,0 0,-1 0,1 0,0 0,0 0,0 0,0 0,0 0,0 0,0 0,0 0,0 0,-1 0,1 0,0 0,0 0,0-1,0 1,0 0,0 0,0 0,0 0,0 0,0 0,0 0,0 0,0 0,0-1,0 1,0 0,0 0,0 0,0 0,0 0,0 0,0 0,0-1,0 1,0 0,0 0,0 0,0 0,0 0,0 0,0 0,0 0,0 0,0-1,0 1,0 0,0 0,0 0,1 0,-1 0,0 0,0 0,0 0,0 0,0 0,0 0,0 0,-24-4,-471 1,268 6,-1439-14,-10-1,1581 13,-388 19,584-13,1855-57,-10-94,-1288 90,-572 43,-78 7,-20 0,-37 1,-948 39,679-18,-1809 127,1795-110,288-28,41-4,10-2,65 2,1235-9,1-53,-1152 45,-37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7T08:36:35.3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7T12:34:59.7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896 556,'1419'14,"613"-5,-1147-52,-752 25,-127 17,0 0,0 0,0-1,0 0,-1 0,8-3,-13 4,0 1,0 0,0 0,1 0,-1 0,0 0,0-1,0 1,0 0,0 0,0 0,0 0,0 0,0-1,0 1,0 0,0 0,0 0,0-1,0 1,0 0,0 0,0 0,0 0,0-1,0 1,0 0,0 0,0 0,0 0,0-1,0 1,0 0,0 0,0 0,-1 0,1 0,0-1,0 1,0 0,0 0,0 0,-1 0,1 0,0 0,0 0,0 0,0 0,0-1,-1 1,1 0,0 0,0 0,0 0,-1 0,-27-6,-68-4,-154 4,143 6,-329-2,-467-6,0-33,-53-40,942 80,-18-1,0-1,-52-12,68 8,17 1,31-3,371-20,-243 22,66-5,464-33,-614 34,-62 3,-23 0,-36-4,-596-48,478 51,25 0,-1681-66,1804 75,31 0,39 1,-24 0,1313-1,-1138-10,-186 7,-20 3,0 0,0 0,0 0,0 0,0 0,-1 0,1-1,0 1,0 0,0 0,0 0,0 0,0 0,0 0,0 0,0 0,0 0,0 0,0 0,0 0,0 0,0 0,0 0,0 0,0 0,0 0,0-1,0 1,0 0,0 0,0 0,0 0,0 0,0 0,0 0,-35-1,-1218 95,1236-93,-44 5,-260 38,272-29,49-15,-1 0,1 0,0 0,-1 0,1 0,-1 0,1 0,0 0,-1 0,1 0,-1 0,1 1,0-1,-1 0,1 0,0 0,-1 1,1-1,0 0,0 0,-1 1,1-1,0 0,0 1,-1-1,1 0,0 1,0-1,0 0,-1 1,1-1,0 1,0-1,0 0,0 1,0-1,0 1,0-1,0 0,0 1,0-1,0 1,0-1,0 0,0 1,1-1,-1 0,0 1,0-1,0 1,1-1,-1 0,0 0,0 1,0-1,1 0,-1 1,0-1,1 1,26 9,80 14,180 18,-219-34,1582 117,-1621-123,65 4,-91-6,-1 0,1 0,-1 0,1 1,-1-1,1 1,-1-1,1 1,-1 0,0 0,3 2,-5-2,-1 0,0-1,0 1,0 0,0 0,0 0,0-1,-1 1,1 0,0-1,0 1,0-1,0 1,-1-1,1 0,0 0,-1 1,1-1,0 0,-2 0,-114 20,-166 8,181-21,-580 32,68-5,605-33,-35 1,0 3,-67 15,108-19,0-1,1 1,-1 0,0 0,1 0,-1 0,1 1,0-1,-1 1,-3 3,6-5,-1 1,1-1,0 1,0-1,-1 0,1 1,0-1,0 1,0-1,0 1,0-1,0 1,0-1,0 1,0-1,0 1,0-1,0 1,0-1,0 0,0 1,0-1,0 1,1-1,-1 1,0-1,0 1,1-1,-1 0,0 1,1-1,-1 0,0 1,1-1,0 1,4 2,0 1,1-1,-1 0,1-1,0 0,0 1,10 1,41 8,0-2,77 4,123-8,-194-5,371-3,-1638 75,1190-72,-46 6,0 1,-114 33,171-40,0 0,0 0,1 0,-1 1,0-1,1 1,-1-1,1 1,-4 3,5-5,1 0,0 1,0-1,-1 1,1-1,0 0,0 1,0-1,0 0,-1 1,1-1,0 1,0-1,0 1,0-1,0 0,0 1,0-1,0 1,0-1,0 1,0-1,0 0,1 1,-1-1,0 1,0-1,0 0,1 1,-1-1,0 0,0 1,1-1,-1 0,0 1,1-1,4 3,0 0,-1 0,1-1,1 0,-1 0,0 0,0-1,9 2,134 20,176 3,-228-20,1018 16,-842-37,-1-12,300-69,-279 48,-90 18,-180 26,318-62,-244 43,134-50,-220 70,-1-1,0-1,0 1,11-9,-19 13,0 0,-1-1,1 1,0 0,-1-1,1 1,-1-1,1 1,-1 0,1-1,-1 1,1-1,-1 0,1 1,-1-1,1 1,-1-1,0 0,0 1,1-1,-1 0,0 1,0-1,0 0,1 1,-1-1,0 0,0 0,0 1,0-1,-1 0,1 1,0-1,0 0,0 0,0 1,-1-1,1 0,0 1,-1-1,1 1,0-1,-1 0,1 1,-1-1,1 1,-1-1,0 0,-36-14,-13 6,-1 2,0 2,0 2,-54 5,45-1,-1-2,-78-12,138 13,-1 0,0 0,0 0,1-1,-1 1,0 0,1-1,-1 1,0-1,1 0,-1 0,1 1,-1-1,1 0,-1 0,1 0,-1-1,1 1,0 0,0 0,-2-3,3 3,0 0,0-1,1 1,-1 0,0 0,0 0,1 0,-1-1,1 1,-1 0,1 0,-1 0,1 0,0 0,0 0,-1 0,1 0,0 0,0 1,0-1,0 0,1-1,11-6,0-1,0 2,22-10,265-102,-294 116,40-19,-45 22,-1 0,1-1,-1 1,1 0,-1-1,1 1,-1-1,1 1,-1-1,0 1,1-1,-1 1,0-1,1 1,-1-1,0 1,0-1,0 0,0 1,1-1,-1 1,0-1,0 0,0 1,0-2,-1 1,0 0,0 0,1 0,-1 0,0 0,0 0,0 0,0 1,0-1,0 0,0 0,-1 1,1-1,0 1,0-1,-1 1,-1-1,-39-10,-1 1,0 2,0 2,-46 0,2-1,-766-52,421 33,402 23,41 1,53 1,-61 1,1208 67,-1169-64,-22-3,-1 1,0 2,0-1,0 2,30 10,-48-14,-1 1,1-1,-1 0,1 0,-1 1,0-1,1 0,-1 0,1 1,-1-1,0 0,1 1,-1-1,0 1,0-1,1 0,-1 1,0-1,0 1,0-1,1 1,-1-1,0 1,0-1,0 1,0-1,0 1,0-1,0 1,0-1,0 0,0 1,0-1,0 1,0-1,-1 1,1-1,0 1,0-1,-1 1,-15 22,7-11,5-4,0 1,0-1,1 1,0 0,1 0,0 0,1 0,-1 1,1 11,2 5,8 50,1 13,-10-86,0 1,0-1,-1 0,1 1,-1-1,0 0,0 1,0-1,-1 0,1 0,-1 0,1 0,-1 0,0 0,0-1,-1 1,1 0,-1-1,1 0,-1 0,1 1,-1-2,-4 4,-8 2,0 1,-1-2,-27 8,33-11,-583 154,167-50,372-92,-72 19,-230 94,348-124,1-1,-1 2,1-1,0 1,-11 9,17-13,0 0,0 0,1 0,-1 0,0-1,1 1,-1 1,0-1,1 0,-1 0,1 0,0 0,-1 0,1 0,0 0,0 1,0-1,0 0,0 2,0-2,1 1,0 0,0-1,-1 1,1-1,0 1,0-1,0 0,1 1,-1-1,0 0,0 0,1 0,-1 0,1 0,-1 0,3 1,21 10,1-1,0-1,1-1,0-2,0-1,33 4,-21-3,449 50,3-36,-345-17,-102 0,-44-4,1 0,-1 0,0 0,1 0,-1 0,0 0,1 0,-1 0,0 0,1 0,-1 0,0 0,0 1,1-1,-1 0,0 0,1 0,-1 0,0 1,0-1,1 0,-1 0,0 0,0 1,0-1,1 0,-1 0,0 1,0-1,0 0,0 1,1-1,-1 0,0 0,0 1,0-1,0 0,0 1,0-1,0 0,0 1,0-1,0 0,0 1,0-1,0 0,0 1,0-1,-1 0,1 0,0 1,0-1,0 0,0 1,-1-1,1 0,0 0,0 0,-1 1,-16 11,-12 0,0-1,-1-1,-57 10,14-3,25-6,-1-2,0-3,0-1,-65-3,114-1,-1-1,1 0,-1 0,1 0,-1 0,1 0,-1 0,0 0,1 0,-1 0,1-1,0 1,-1 0,1 0,-1 0,1 0,-1-1,1 1,-1 0,1 0,0-1,-1 1,1 0,-1-1,1 1,0-1,-1 1,1 0,0-1,0 1,-1-1,1 0,-12-10,-30-4,-1 1,0 2,-52-6,-134-8,139 18,114 11,-32 0,-55-5,-541-74,532 70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4-27T08:36:35.358"/>
    </inkml:context>
    <inkml:brush xml:id="br0">
      <inkml:brushProperty name="width" value="0.1" units="cm"/>
      <inkml:brushProperty name="height" value="0.1" units="cm"/>
      <inkml:brushProperty name="color" value="#008C3A"/>
    </inkml:brush>
  </inkml:definitions>
  <inkml:trace contextRef="#ctx0" brushRef="#br0">0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4-27T12:35:31.32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823 818,'119'0,"725"-7,-10-49,-709 43,226-34,-326 41,-25 6,0 0,0 0,0 0,-1 0,1 0,0 0,0 0,0 0,0 0,0 0,0 0,0 0,0-1,-1 1,1 0,0 0,0 0,0 0,0 0,0 0,0 0,0 0,0 0,0 0,0 0,0 0,-1 0,1 0,0-1,0 1,0 0,0 0,0 0,0 0,0 0,0 0,0 0,0 0,0-1,0 1,0 0,0 0,0 0,0 0,0 0,0 0,0 0,0 0,0-1,0 1,0 0,0 0,0 0,0 0,0 0,0 0,1 0,-1 0,0 0,0-1,-45-2,-794 10,-8 50,-118 49,937-102,-1 1,1 2,-35 12,61-18,1-1,-1 1,1-1,-1 1,1 0,0 0,-1-1,1 1,0 0,-1 0,1 0,0 1,0-1,-2 2,3-2,0-1,0 1,0-1,0 1,0-1,0 1,0-1,1 1,-1-1,0 1,0-1,0 0,0 1,1-1,-1 1,0-1,0 0,1 1,-1-1,0 0,1 1,-1-1,0 0,1 1,-1-1,1 0,-1 0,1 1,-1-1,0 0,1 0,52 15,327 34,10-29,659-7,-5-81,-1003 61,-35 5,-7 0,-59 2,-157 26,-285 71,365-67,-939 245,1045-265,14-6,0 1,0 1,1 1,0 1,-24 14,39-22,1 0,-1 0,1 0,0 0,-1 1,1-1,0 0,-1 0,1 0,0 1,-1-1,1 0,0 0,-1 1,1-1,0 0,0 1,-1-1,1 0,0 1,0-1,0 1,-1-1,1 0,0 1,0-1,0 1,0-1,0 0,0 1,0-1,0 1,0-1,0 0,0 1,0-1,0 1,0-1,0 0,1 1,-1-1,0 1,0-1,0 0,1 1,-1-1,0 0,0 1,1-1,-1 0,0 0,1 1,-1-1,0 0,1 0,-1 1,0-1,1 0,-1 0,0 0,1 0,-1 0,1 1,-1-1,1 0,-1 0,35 6,431 9,-325-13,1986-22,-2095 18,-66 2,-183 12,0 9,-287 67,-415 161,709-182,-199 59,-2-36,508-90,1923-92,-1919 82,-65 3,-72 3,-448 12,-2 33,402-33,-58 5,-634 67,10 35,726-107,0-1,-78 24,112-27,13-3,22-4,289-55,361-114,-652 163,-4 3,0-2,0 0,-1-1,0-1,-1-1,35-24,-54 34,-1 0,1-1,-1 1,1 0,-1 0,0-1,0 1,0 0,1-1,-1 0,0 1,-1-1,1 1,0-1,0 0,-1 0,1 1,-1-1,0 0,1 0,-1 0,0 0,0 0,0 1,0-1,0 0,-1 0,1 0,-1 0,1 1,-1-1,1 0,-1 0,0 1,-2-4,-2-1,0 1,0-1,-1 1,0 0,0 0,0 0,-13-6,-35-17,0 3,-1 2,-116-32,-184-21,-316-5,610 75,43 0,30-2,38-5,-46 12,146-29,124-33,-85-3,-160 55,-1-2,-1-2,0 0,37-28,-61 41,0-1,0 1,0-1,0 1,-1-1,1 0,-1 0,0 0,0-1,0 1,0 0,0-1,-1 0,1 1,-1-1,0 0,0-4,-1 4,0 1,0-1,-1 1,1 0,-1-1,0 1,0 0,0-1,-1 1,1 0,-1 0,0 0,0 0,0 1,-4-6,-5-2,-1-1,0 2,-1-1,0 2,0 0,-1 0,-19-7,-47-13,-2 3,0 3,-99-12,42 8,73 8,49 7,17 0,2 9,0 1,1-1,-1 0,0 0,1 1,-1 0,1-1,-1 1,1 0,4-1,42-12,1 2,89-9,-30 6,341-71,-322 55,183-71,-296 97,-1-1,0 0,0-1,0-1,-1 0,20-16,-32 23,0 0,0 1,0-1,0 0,0 0,0 0,0 0,-1 0,1 0,0 0,-1 0,1 0,0 0,-1 0,0 0,1 0,-1 0,0-1,1 1,-1 0,0 0,0 0,0-1,0 1,0 0,0 0,0 0,-1-1,1 1,0 0,-1 0,1 0,-1 0,1 0,-1 0,1 0,-1 0,0 0,0 0,1 0,-1 0,0 0,0 0,0 0,0 1,-2-2,-5-2,1-1,-2 2,1-1,0 1,-10-2,-79-17,-188-18,180 29,-29-3,31 4,-135-29,236 39,0-1,0 1,0-1,0 1,0-1,0 0,0 0,0 0,0 0,0 0,0 0,-2-3,4 3,0 1,-1 0,1-1,0 1,0-1,1 1,-1-1,0 1,0 0,0-1,0 1,0-1,0 1,0 0,1-1,-1 1,0-1,0 1,1 0,-1-1,0 1,0 0,1 0,-1-1,0 1,1 0,-1 0,0-1,1 1,-1 0,1 0,-1 0,0 0,1-1,-1 1,1 0,9-3,0-1,0 2,20-4,264-27,103-15,194-94,-410 93,-161 43,-1 0,1 2,0 0,1 2,-1 0,0 1,32 3,-52-3,1 1,-1 0,0 0,0 0,1 0,-1 0,0 0,1 0,-1 0,0 0,1 0,-1 0,0 0,0 0,1 1,-1-1,0 0,1 0,-1 0,0 0,0 0,1 1,-1-1,0 0,0 0,0 0,1 1,-1-1,0 0,0 0,0 1,0-1,1 0,-1 0,0 1,0-1,0 0,0 1,0-1,0 0,0 1,0-1,0 0,0 0,0 1,-15 11,-33 9,44-19,-32 11,-4 2,-73 38,103-47,1 0,-1 0,1 1,0 0,1 0,0 1,0 0,0 1,1 0,1 0,0 0,-8 15,13-20,-1-1,1 1,0 0,0-1,1 1,-1 0,1 0,0 0,0 0,0 0,0-1,1 1,-1 0,1 0,0 0,0-1,0 1,1-1,0 1,-1-1,1 1,0-1,1 0,-1 0,0 0,1 0,0 0,0 0,-1-1,2 0,-1 1,0-1,5 2,12 8,1-1,0-2,1 0,28 8,-39-13,-1-1,6 1,0 2,0 0,0 1,-1 0,17 12,-29-17,1 1,-1-1,-1 1,1 0,0-1,-1 1,1 1,-1-1,0 0,0 0,0 1,0-1,-1 1,1 0,-1-1,0 1,0 0,0 0,-1 0,1 0,-1-1,0 1,0 0,-1 0,1 0,-1 0,0 0,-1 5,-3 4,0 0,-1-1,0 0,-11 14,-4 11,9-15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E30C6-1992-499B-B23E-3E60F51BEFD6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73FFE-0935-4F41-BCD3-84E76DAAB0E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929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RegData/etudes/BRIE/2025/779265/EPRS_BRI(2025)779265_EN.pdf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nsilium.europa.eu/en/press/press-releases/2026/05/12/agoraeu-council-agrees-partial-mandate-on-new-programme-to-support-culture-media-and-democratic-value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uroparl.europa.eu/RegData/etudes/BRIE/2025/774702/EPRS_BRI%282025%29774702_EN.pdf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0628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ts val="3696"/>
              </a:lnSpc>
              <a:buFontTx/>
              <a:buNone/>
            </a:pPr>
            <a:r>
              <a:rPr lang="en-US" sz="12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https://op.europa.eu/en/publication-detail/-/publication/10993d4a-d7d1-11f0-8da2-01aa75ed71a1/language-en</a:t>
            </a:r>
          </a:p>
          <a:p>
            <a:pPr marL="342900" indent="-342900">
              <a:lnSpc>
                <a:spcPts val="3696"/>
              </a:lnSpc>
              <a:buFontTx/>
              <a:buChar char="-"/>
            </a:pPr>
            <a:r>
              <a:rPr lang="en-US" sz="12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Reduction in EU </a:t>
            </a:r>
            <a:r>
              <a:rPr lang="en-US" sz="1200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Programmes</a:t>
            </a:r>
            <a:endParaRPr lang="en-US" sz="12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  <a:p>
            <a:pPr marL="342900" indent="-342900">
              <a:lnSpc>
                <a:spcPts val="3696"/>
              </a:lnSpc>
              <a:buFontTx/>
              <a:buChar char="-"/>
            </a:pPr>
            <a:r>
              <a:rPr lang="en-US" sz="12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Grouping Funding into larger thematic envelopes</a:t>
            </a:r>
          </a:p>
          <a:p>
            <a:pPr marL="342900" indent="-342900">
              <a:lnSpc>
                <a:spcPts val="3696"/>
              </a:lnSpc>
              <a:buFontTx/>
              <a:buChar char="-"/>
            </a:pPr>
            <a:r>
              <a:rPr lang="en-US" sz="12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Fewer but larger funding entry points</a:t>
            </a:r>
          </a:p>
          <a:p>
            <a:pPr marL="342900" indent="-342900">
              <a:lnSpc>
                <a:spcPts val="3696"/>
              </a:lnSpc>
              <a:buFontTx/>
              <a:buChar char="-"/>
            </a:pPr>
            <a:r>
              <a:rPr lang="en-US" sz="12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Stronger need to align activities with EU political priorities (democracy, resilience, competitiveness, security, external action)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459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2B35AB-7A80-BE48-52DA-0F56D5B45A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456B9-DA03-CAB8-56C0-F1F617FF37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957A7A-3D55-A943-9D98-A20D7C9EC2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221CD-C017-8036-C37E-6205614297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2323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https://commission.europa.eu/topics/budget/eu-budget-2028-2034-explained/investing-people-member-states-and-regions_en</a:t>
            </a:r>
          </a:p>
          <a:p>
            <a:r>
              <a:rPr lang="en-GB" dirty="0">
                <a:hlinkClick r:id="rId3"/>
              </a:rPr>
              <a:t>European Social Fund 2028-2034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830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Opinion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9784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568FB-04A5-2E22-18BC-9382259206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9807D7C-5CA5-8FB1-9FB4-A910DDDD27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7A59657-3227-675C-4FBE-4124E8730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3FAF56-A4D7-1236-96A6-5B0E340F1D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6930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https://www.europarl.europa.eu/RegData/etudes/BRIE/2026/782660/EPRS_BRI%282026%29782660_EN.pdf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https://www.eesc.europa.eu/en/our-work/opinions-information-reports/opinions/agoraeu-and-justice-programmes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>
                <a:hlinkClick r:id="rId3"/>
              </a:rPr>
              <a:t>AgoraEU</a:t>
            </a:r>
            <a:r>
              <a:rPr lang="en-GB" dirty="0">
                <a:hlinkClick r:id="rId3"/>
              </a:rPr>
              <a:t>: Council agrees partial mandate on new programme to support culture, media and democratic values - Consilium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4823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CD202-A07B-4640-5FE7-1C1EFECBE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91F369F-54C0-CE41-921A-E7658CC56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C91E6-0684-1484-60E0-DA9E7E9CF8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EF3D1F-3633-06EF-555C-FB029DCE77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4629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https://international-partnerships.ec.europa.eu/funding-and-technical-assistance/funding-instruments/global-europe-neighbourhood-development-and-international-cooperation-instrument_en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https://www.europarl.europa.eu/RegData/etudes/BRIE/2025/774702/EPRS_BRI(2025)774702_EN.pdf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hlinkClick r:id="rId3"/>
              </a:rPr>
              <a:t>2028-2034 MFF: Regulation establishing Global Europe</a:t>
            </a: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82340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95A87-CCBF-6650-A439-17E3D2D534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87E475-39EC-8906-9CAA-E04A43927A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9BB983-055C-47D2-548C-48A79926B0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C86BD7-6A23-67AB-F922-E57EA8DBA5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516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https://interoperable-europe.ec.europa.eu/collection/portal-support/news/eu-funding-me-mobile-application?gad_source=1&amp;gad_campaignid=23753956265&amp;gclid=CjwKCAjw-8vPBhBbEiwAoA39WpW6Nb3SvA1GiqSHuFGC4kEr0VVsVbqBgYqLd2y57fqOExak6hL28xoCOycQAvD_BwE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28830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73FFE-0935-4F41-BCD3-84E76DAAB0E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380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customXml" Target="../ink/ink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3.jpeg"/><Relationship Id="rId10" Type="http://schemas.openxmlformats.org/officeDocument/2006/relationships/customXml" Target="../ink/ink3.xml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0.png"/><Relationship Id="rId5" Type="http://schemas.openxmlformats.org/officeDocument/2006/relationships/image" Target="../media/image3.jpeg"/><Relationship Id="rId10" Type="http://schemas.openxmlformats.org/officeDocument/2006/relationships/customXml" Target="../ink/ink6.xml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commission.europa.eu/publications/agoraeu_en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7.xml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11.png"/><Relationship Id="rId5" Type="http://schemas.openxmlformats.org/officeDocument/2006/relationships/image" Target="../media/image3.jpeg"/><Relationship Id="rId10" Type="http://schemas.openxmlformats.org/officeDocument/2006/relationships/customXml" Target="../ink/ink8.xml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s://eur-lex.europa.eu/legal-content/EN/TXT/?uri=celex%3A52025PC0551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839200" y="6743700"/>
            <a:ext cx="7264894" cy="838151"/>
            <a:chOff x="0" y="0"/>
            <a:chExt cx="1913388" cy="22074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388" cy="220747"/>
            </a:xfrm>
            <a:custGeom>
              <a:avLst/>
              <a:gdLst/>
              <a:ahLst/>
              <a:cxnLst/>
              <a:rect l="l" t="t" r="r" b="b"/>
              <a:pathLst>
                <a:path w="1913388" h="220747">
                  <a:moveTo>
                    <a:pt x="106566" y="0"/>
                  </a:moveTo>
                  <a:lnTo>
                    <a:pt x="1806822" y="0"/>
                  </a:lnTo>
                  <a:cubicBezTo>
                    <a:pt x="1835085" y="0"/>
                    <a:pt x="1862190" y="11227"/>
                    <a:pt x="1882175" y="31213"/>
                  </a:cubicBezTo>
                  <a:cubicBezTo>
                    <a:pt x="1902160" y="51198"/>
                    <a:pt x="1913388" y="78303"/>
                    <a:pt x="1913388" y="106566"/>
                  </a:cubicBezTo>
                  <a:lnTo>
                    <a:pt x="1913388" y="114181"/>
                  </a:lnTo>
                  <a:cubicBezTo>
                    <a:pt x="1913388" y="173036"/>
                    <a:pt x="1865677" y="220747"/>
                    <a:pt x="1806822" y="220747"/>
                  </a:cubicBezTo>
                  <a:lnTo>
                    <a:pt x="106566" y="220747"/>
                  </a:lnTo>
                  <a:cubicBezTo>
                    <a:pt x="47711" y="220747"/>
                    <a:pt x="0" y="173036"/>
                    <a:pt x="0" y="114181"/>
                  </a:cubicBezTo>
                  <a:lnTo>
                    <a:pt x="0" y="106566"/>
                  </a:lnTo>
                  <a:cubicBezTo>
                    <a:pt x="0" y="47711"/>
                    <a:pt x="47711" y="0"/>
                    <a:pt x="106566" y="0"/>
                  </a:cubicBezTo>
                  <a:close/>
                </a:path>
              </a:pathLst>
            </a:custGeom>
            <a:ln w="38100" cap="rnd">
              <a:solidFill>
                <a:srgbClr val="303870"/>
              </a:solidFill>
              <a:prstDash val="solid"/>
              <a:rou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1913388" cy="31599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948068"/>
            <a:ext cx="15645788" cy="36548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2"/>
              </a:lnSpc>
            </a:pPr>
            <a:r>
              <a:rPr lang="en-US" sz="8344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EU Funding Session – </a:t>
            </a:r>
          </a:p>
          <a:p>
            <a:pPr algn="l">
              <a:lnSpc>
                <a:spcPts val="9512"/>
              </a:lnSpc>
            </a:pPr>
            <a:r>
              <a:rPr lang="en-US" sz="8344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A new landscape (MFF 2028-2034)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174469" y="6883879"/>
            <a:ext cx="6594356" cy="5577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2"/>
              </a:lnSpc>
            </a:pPr>
            <a:r>
              <a:rPr lang="en-US" sz="323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Online training session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130448"/>
            <a:ext cx="3848100" cy="5574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536"/>
              </a:lnSpc>
            </a:pPr>
            <a:r>
              <a:rPr lang="en-US" sz="324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15 September, 2026</a:t>
            </a:r>
          </a:p>
        </p:txBody>
      </p:sp>
      <p:grpSp>
        <p:nvGrpSpPr>
          <p:cNvPr id="8" name="Group 8"/>
          <p:cNvGrpSpPr/>
          <p:nvPr/>
        </p:nvGrpSpPr>
        <p:grpSpPr>
          <a:xfrm rot="-5400000">
            <a:off x="7785198" y="-9585873"/>
            <a:ext cx="2876456" cy="18446853"/>
            <a:chOff x="0" y="0"/>
            <a:chExt cx="757585" cy="485843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57585" cy="4858430"/>
            </a:xfrm>
            <a:custGeom>
              <a:avLst/>
              <a:gdLst/>
              <a:ahLst/>
              <a:cxnLst/>
              <a:rect l="l" t="t" r="r" b="b"/>
              <a:pathLst>
                <a:path w="757585" h="4858430">
                  <a:moveTo>
                    <a:pt x="96893" y="0"/>
                  </a:moveTo>
                  <a:lnTo>
                    <a:pt x="660692" y="0"/>
                  </a:lnTo>
                  <a:cubicBezTo>
                    <a:pt x="714205" y="0"/>
                    <a:pt x="757585" y="43381"/>
                    <a:pt x="757585" y="96893"/>
                  </a:cubicBezTo>
                  <a:lnTo>
                    <a:pt x="757585" y="4761537"/>
                  </a:lnTo>
                  <a:cubicBezTo>
                    <a:pt x="757585" y="4787235"/>
                    <a:pt x="747377" y="4811880"/>
                    <a:pt x="729206" y="4830051"/>
                  </a:cubicBezTo>
                  <a:cubicBezTo>
                    <a:pt x="711035" y="4848222"/>
                    <a:pt x="686390" y="4858430"/>
                    <a:pt x="660692" y="4858430"/>
                  </a:cubicBezTo>
                  <a:lnTo>
                    <a:pt x="96893" y="4858430"/>
                  </a:lnTo>
                  <a:cubicBezTo>
                    <a:pt x="71196" y="4858430"/>
                    <a:pt x="46550" y="4848222"/>
                    <a:pt x="28379" y="4830051"/>
                  </a:cubicBezTo>
                  <a:cubicBezTo>
                    <a:pt x="10208" y="4811880"/>
                    <a:pt x="0" y="4787235"/>
                    <a:pt x="0" y="4761537"/>
                  </a:cubicBezTo>
                  <a:lnTo>
                    <a:pt x="0" y="96893"/>
                  </a:lnTo>
                  <a:cubicBezTo>
                    <a:pt x="0" y="71196"/>
                    <a:pt x="10208" y="46550"/>
                    <a:pt x="28379" y="28379"/>
                  </a:cubicBezTo>
                  <a:cubicBezTo>
                    <a:pt x="46550" y="10208"/>
                    <a:pt x="71196" y="0"/>
                    <a:pt x="968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757585" cy="4953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4" name="Freeform 14"/>
          <p:cNvSpPr/>
          <p:nvPr/>
        </p:nvSpPr>
        <p:spPr>
          <a:xfrm>
            <a:off x="5723087" y="53744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5" name="Freeform 15"/>
          <p:cNvSpPr/>
          <p:nvPr/>
        </p:nvSpPr>
        <p:spPr>
          <a:xfrm>
            <a:off x="2886516" y="0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6" y="0"/>
                </a:lnTo>
                <a:lnTo>
                  <a:pt x="2459296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6" name="Freeform 16"/>
          <p:cNvSpPr/>
          <p:nvPr/>
        </p:nvSpPr>
        <p:spPr>
          <a:xfrm>
            <a:off x="10592138" y="3753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09" y="0"/>
                </a:lnTo>
                <a:lnTo>
                  <a:pt x="1145109" y="967699"/>
                </a:lnTo>
                <a:lnTo>
                  <a:pt x="0" y="967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7" name="Freeform 17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7785198" y="-9585873"/>
            <a:ext cx="2876456" cy="18446853"/>
            <a:chOff x="0" y="0"/>
            <a:chExt cx="757585" cy="485843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57585" cy="4858430"/>
            </a:xfrm>
            <a:custGeom>
              <a:avLst/>
              <a:gdLst/>
              <a:ahLst/>
              <a:cxnLst/>
              <a:rect l="l" t="t" r="r" b="b"/>
              <a:pathLst>
                <a:path w="757585" h="4858430">
                  <a:moveTo>
                    <a:pt x="96893" y="0"/>
                  </a:moveTo>
                  <a:lnTo>
                    <a:pt x="660692" y="0"/>
                  </a:lnTo>
                  <a:cubicBezTo>
                    <a:pt x="714205" y="0"/>
                    <a:pt x="757585" y="43381"/>
                    <a:pt x="757585" y="96893"/>
                  </a:cubicBezTo>
                  <a:lnTo>
                    <a:pt x="757585" y="4761537"/>
                  </a:lnTo>
                  <a:cubicBezTo>
                    <a:pt x="757585" y="4787235"/>
                    <a:pt x="747377" y="4811880"/>
                    <a:pt x="729206" y="4830051"/>
                  </a:cubicBezTo>
                  <a:cubicBezTo>
                    <a:pt x="711035" y="4848222"/>
                    <a:pt x="686390" y="4858430"/>
                    <a:pt x="660692" y="4858430"/>
                  </a:cubicBezTo>
                  <a:lnTo>
                    <a:pt x="96893" y="4858430"/>
                  </a:lnTo>
                  <a:cubicBezTo>
                    <a:pt x="71196" y="4858430"/>
                    <a:pt x="46550" y="4848222"/>
                    <a:pt x="28379" y="4830051"/>
                  </a:cubicBezTo>
                  <a:cubicBezTo>
                    <a:pt x="10208" y="4811880"/>
                    <a:pt x="0" y="4787235"/>
                    <a:pt x="0" y="4761537"/>
                  </a:cubicBezTo>
                  <a:lnTo>
                    <a:pt x="0" y="96893"/>
                  </a:lnTo>
                  <a:cubicBezTo>
                    <a:pt x="0" y="71196"/>
                    <a:pt x="10208" y="46550"/>
                    <a:pt x="28379" y="28379"/>
                  </a:cubicBezTo>
                  <a:cubicBezTo>
                    <a:pt x="46550" y="10208"/>
                    <a:pt x="71196" y="0"/>
                    <a:pt x="968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757585" cy="4953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723087" y="53744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/>
          <p:cNvSpPr/>
          <p:nvPr/>
        </p:nvSpPr>
        <p:spPr>
          <a:xfrm>
            <a:off x="2886516" y="0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6" y="0"/>
                </a:lnTo>
                <a:lnTo>
                  <a:pt x="2459296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/>
          <p:cNvSpPr/>
          <p:nvPr/>
        </p:nvSpPr>
        <p:spPr>
          <a:xfrm>
            <a:off x="10592138" y="3753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09" y="0"/>
                </a:lnTo>
                <a:lnTo>
                  <a:pt x="1145109" y="967699"/>
                </a:lnTo>
                <a:lnTo>
                  <a:pt x="0" y="967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1651597" y="3085373"/>
            <a:ext cx="14281560" cy="6831282"/>
          </a:xfrm>
          <a:custGeom>
            <a:avLst/>
            <a:gdLst/>
            <a:ahLst/>
            <a:cxnLst/>
            <a:rect l="l" t="t" r="r" b="b"/>
            <a:pathLst>
              <a:path w="14281560" h="6831282">
                <a:moveTo>
                  <a:pt x="0" y="0"/>
                </a:moveTo>
                <a:lnTo>
                  <a:pt x="14281559" y="0"/>
                </a:lnTo>
                <a:lnTo>
                  <a:pt x="14281559" y="6831282"/>
                </a:lnTo>
                <a:lnTo>
                  <a:pt x="0" y="6831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326" b="-8665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/>
          <p:cNvSpPr txBox="1"/>
          <p:nvPr/>
        </p:nvSpPr>
        <p:spPr>
          <a:xfrm>
            <a:off x="1676923" y="1303933"/>
            <a:ext cx="8915214" cy="13336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8"/>
              </a:lnSpc>
            </a:pPr>
            <a:r>
              <a:rPr lang="en-US" sz="4525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SIZE &amp; STRUCTURE OF THE EU BUDGET</a:t>
            </a:r>
          </a:p>
        </p:txBody>
      </p:sp>
      <p:sp>
        <p:nvSpPr>
          <p:cNvPr id="14" name="TextBox 14"/>
          <p:cNvSpPr txBox="1"/>
          <p:nvPr/>
        </p:nvSpPr>
        <p:spPr>
          <a:xfrm rot="5400000">
            <a:off x="13351091" y="6802204"/>
            <a:ext cx="5716122" cy="2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European Commission Website, Europe´s Budget, 2026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6F293C2-A4D0-F52D-341E-FADCB93FA8A2}"/>
                  </a:ext>
                </a:extLst>
              </p14:cNvPr>
              <p14:cNvContentPartPr/>
              <p14:nvPr/>
            </p14:nvContentPartPr>
            <p14:xfrm>
              <a:off x="-1422667" y="6366533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6F293C2-A4D0-F52D-341E-FADCB93FA8A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440667" y="6348893"/>
                <a:ext cx="36000" cy="3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39D28E-1791-4B43-0306-D6683649A7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3C93A1A-1378-0F26-545B-99D2D612ABDF}"/>
              </a:ext>
            </a:extLst>
          </p:cNvPr>
          <p:cNvGrpSpPr/>
          <p:nvPr/>
        </p:nvGrpSpPr>
        <p:grpSpPr>
          <a:xfrm rot="-5400000">
            <a:off x="7785198" y="-9585873"/>
            <a:ext cx="2876456" cy="18446853"/>
            <a:chOff x="0" y="0"/>
            <a:chExt cx="757585" cy="48584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37ABCEB-1CC9-E4CC-12AD-AD0AAC98BE3F}"/>
                </a:ext>
              </a:extLst>
            </p:cNvPr>
            <p:cNvSpPr/>
            <p:nvPr/>
          </p:nvSpPr>
          <p:spPr>
            <a:xfrm>
              <a:off x="0" y="0"/>
              <a:ext cx="757585" cy="4858430"/>
            </a:xfrm>
            <a:custGeom>
              <a:avLst/>
              <a:gdLst/>
              <a:ahLst/>
              <a:cxnLst/>
              <a:rect l="l" t="t" r="r" b="b"/>
              <a:pathLst>
                <a:path w="757585" h="4858430">
                  <a:moveTo>
                    <a:pt x="96893" y="0"/>
                  </a:moveTo>
                  <a:lnTo>
                    <a:pt x="660692" y="0"/>
                  </a:lnTo>
                  <a:cubicBezTo>
                    <a:pt x="714205" y="0"/>
                    <a:pt x="757585" y="43381"/>
                    <a:pt x="757585" y="96893"/>
                  </a:cubicBezTo>
                  <a:lnTo>
                    <a:pt x="757585" y="4761537"/>
                  </a:lnTo>
                  <a:cubicBezTo>
                    <a:pt x="757585" y="4787235"/>
                    <a:pt x="747377" y="4811880"/>
                    <a:pt x="729206" y="4830051"/>
                  </a:cubicBezTo>
                  <a:cubicBezTo>
                    <a:pt x="711035" y="4848222"/>
                    <a:pt x="686390" y="4858430"/>
                    <a:pt x="660692" y="4858430"/>
                  </a:cubicBezTo>
                  <a:lnTo>
                    <a:pt x="96893" y="4858430"/>
                  </a:lnTo>
                  <a:cubicBezTo>
                    <a:pt x="71196" y="4858430"/>
                    <a:pt x="46550" y="4848222"/>
                    <a:pt x="28379" y="4830051"/>
                  </a:cubicBezTo>
                  <a:cubicBezTo>
                    <a:pt x="10208" y="4811880"/>
                    <a:pt x="0" y="4787235"/>
                    <a:pt x="0" y="4761537"/>
                  </a:cubicBezTo>
                  <a:lnTo>
                    <a:pt x="0" y="96893"/>
                  </a:lnTo>
                  <a:cubicBezTo>
                    <a:pt x="0" y="71196"/>
                    <a:pt x="10208" y="46550"/>
                    <a:pt x="28379" y="28379"/>
                  </a:cubicBezTo>
                  <a:cubicBezTo>
                    <a:pt x="46550" y="10208"/>
                    <a:pt x="71196" y="0"/>
                    <a:pt x="968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659686C-CA80-A0E0-2621-3D7308A0893E}"/>
                </a:ext>
              </a:extLst>
            </p:cNvPr>
            <p:cNvSpPr txBox="1"/>
            <p:nvPr/>
          </p:nvSpPr>
          <p:spPr>
            <a:xfrm>
              <a:off x="0" y="-95250"/>
              <a:ext cx="757585" cy="4953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8FEEEEE-4B43-2DF9-9362-E12CA6041529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CFE14FD-D9E2-6163-45F4-37375236079D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0580C70-D762-C7AA-0872-DF19448CA12C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E582EA7C-C1E6-1081-768A-BB1B4AEE5070}"/>
              </a:ext>
            </a:extLst>
          </p:cNvPr>
          <p:cNvSpPr/>
          <p:nvPr/>
        </p:nvSpPr>
        <p:spPr>
          <a:xfrm>
            <a:off x="5723087" y="53744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A2C85CB-A751-3299-9E2A-90F4E48F5729}"/>
              </a:ext>
            </a:extLst>
          </p:cNvPr>
          <p:cNvSpPr/>
          <p:nvPr/>
        </p:nvSpPr>
        <p:spPr>
          <a:xfrm>
            <a:off x="2886516" y="0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6" y="0"/>
                </a:lnTo>
                <a:lnTo>
                  <a:pt x="2459296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98F3C151-0310-9007-670B-648B606A5EAC}"/>
              </a:ext>
            </a:extLst>
          </p:cNvPr>
          <p:cNvSpPr/>
          <p:nvPr/>
        </p:nvSpPr>
        <p:spPr>
          <a:xfrm>
            <a:off x="10592138" y="3753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09" y="0"/>
                </a:lnTo>
                <a:lnTo>
                  <a:pt x="1145109" y="967699"/>
                </a:lnTo>
                <a:lnTo>
                  <a:pt x="0" y="967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3B1211EE-D675-FEDB-C14E-58599E2770A4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FBF54960-21D8-EE6B-8FF6-B096BC9BEE1F}"/>
              </a:ext>
            </a:extLst>
          </p:cNvPr>
          <p:cNvSpPr/>
          <p:nvPr/>
        </p:nvSpPr>
        <p:spPr>
          <a:xfrm>
            <a:off x="1651597" y="3085373"/>
            <a:ext cx="14281560" cy="6831282"/>
          </a:xfrm>
          <a:custGeom>
            <a:avLst/>
            <a:gdLst/>
            <a:ahLst/>
            <a:cxnLst/>
            <a:rect l="l" t="t" r="r" b="b"/>
            <a:pathLst>
              <a:path w="14281560" h="6831282">
                <a:moveTo>
                  <a:pt x="0" y="0"/>
                </a:moveTo>
                <a:lnTo>
                  <a:pt x="14281559" y="0"/>
                </a:lnTo>
                <a:lnTo>
                  <a:pt x="14281559" y="6831282"/>
                </a:lnTo>
                <a:lnTo>
                  <a:pt x="0" y="6831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326" b="-8665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8CA4EEFA-870A-7729-0A50-F5A511FE5241}"/>
              </a:ext>
            </a:extLst>
          </p:cNvPr>
          <p:cNvSpPr txBox="1"/>
          <p:nvPr/>
        </p:nvSpPr>
        <p:spPr>
          <a:xfrm>
            <a:off x="1676923" y="1435392"/>
            <a:ext cx="14672945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4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National and Regional Partnership Plans (NRPPs)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4FF8A677-A671-636A-452F-9950B89DBDFD}"/>
              </a:ext>
            </a:extLst>
          </p:cNvPr>
          <p:cNvSpPr txBox="1"/>
          <p:nvPr/>
        </p:nvSpPr>
        <p:spPr>
          <a:xfrm rot="5400000">
            <a:off x="13351091" y="6802204"/>
            <a:ext cx="5716122" cy="2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European Commission Website, Europe´s Budget, 2026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AAF2175E-6AC2-36C0-10E2-D2F12BCB03D7}"/>
                  </a:ext>
                </a:extLst>
              </p14:cNvPr>
              <p14:cNvContentPartPr/>
              <p14:nvPr/>
            </p14:nvContentPartPr>
            <p14:xfrm>
              <a:off x="-1422667" y="6366533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AAF2175E-6AC2-36C0-10E2-D2F12BCB03D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440667" y="6348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0C2E7E66-1A04-9EF4-B37F-32E7FE719C5A}"/>
                  </a:ext>
                </a:extLst>
              </p14:cNvPr>
              <p14:cNvContentPartPr/>
              <p14:nvPr/>
            </p14:nvContentPartPr>
            <p14:xfrm>
              <a:off x="5592960" y="4095406"/>
              <a:ext cx="360" cy="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0C2E7E66-1A04-9EF4-B37F-32E7FE719C5A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539320" y="3987406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5E7F4E38-07AA-0760-FBCC-E1F0F4B0ACAD}"/>
                  </a:ext>
                </a:extLst>
              </p14:cNvPr>
              <p14:cNvContentPartPr/>
              <p14:nvPr/>
            </p14:nvContentPartPr>
            <p14:xfrm>
              <a:off x="4097520" y="3754846"/>
              <a:ext cx="3115440" cy="102312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5E7F4E38-07AA-0760-FBCC-E1F0F4B0ACAD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4043880" y="3647206"/>
                <a:ext cx="3223080" cy="123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8847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AC449A-F79B-1CDD-B8D7-9A4A67D26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3464182-6D67-E430-B722-2D88EB6E0FE9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3D0D3C53-960B-705A-CF61-37F0F00A8D5A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F72B74B-905A-70CE-D32D-DA6337336E25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5" name="TextBox 5">
            <a:extLst>
              <a:ext uri="{FF2B5EF4-FFF2-40B4-BE49-F238E27FC236}">
                <a16:creationId xmlns:a16="http://schemas.microsoft.com/office/drawing/2014/main" id="{6B9E6A14-02EC-D524-9329-A57B370DA461}"/>
              </a:ext>
            </a:extLst>
          </p:cNvPr>
          <p:cNvSpPr txBox="1"/>
          <p:nvPr/>
        </p:nvSpPr>
        <p:spPr>
          <a:xfrm>
            <a:off x="890544" y="1707335"/>
            <a:ext cx="15914366" cy="21851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48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National and Regional Partnership Plans (NRPPs)</a:t>
            </a:r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361108C5-6C28-CCB2-EB02-E32F302C874A}"/>
              </a:ext>
            </a:extLst>
          </p:cNvPr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A4167415-F4B6-B79C-CEAC-0C3E0BE0F766}"/>
                </a:ext>
              </a:extLst>
            </p:cNvPr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65D2408F-4509-F06E-81BD-E2B78DC0C6AF}"/>
                </a:ext>
              </a:extLst>
            </p:cNvPr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2BA4B76E-3B79-5159-655E-D5F60E08169B}"/>
              </a:ext>
            </a:extLst>
          </p:cNvPr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1F239B43-B877-DCC1-7BDB-7CBC247FE790}"/>
              </a:ext>
            </a:extLst>
          </p:cNvPr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F0BA0659-0476-1B34-F096-C1F4F146CD25}"/>
              </a:ext>
            </a:extLst>
          </p:cNvPr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C4E8DA80-2BC1-365D-09B3-6C101771C279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B45595E5-7B50-1D9A-F641-95CE1B2989C6}"/>
              </a:ext>
            </a:extLst>
          </p:cNvPr>
          <p:cNvSpPr txBox="1"/>
          <p:nvPr/>
        </p:nvSpPr>
        <p:spPr>
          <a:xfrm>
            <a:off x="882005" y="4097136"/>
            <a:ext cx="13326534" cy="922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NRPPs are core shared‑management delivery mechanism in 2028–2034, integrating investments and reforms in a single plan agreed by Member States and the Commission.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C0A7AA63-94BF-7BC0-9F82-BF33044ED424}"/>
              </a:ext>
            </a:extLst>
          </p:cNvPr>
          <p:cNvSpPr txBox="1"/>
          <p:nvPr/>
        </p:nvSpPr>
        <p:spPr>
          <a:xfrm>
            <a:off x="914400" y="4981724"/>
            <a:ext cx="13326534" cy="37696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696"/>
              </a:lnSpc>
            </a:pPr>
            <a:endParaRPr lang="en-GB" sz="24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  <a:p>
            <a:pPr>
              <a:lnSpc>
                <a:spcPts val="3696"/>
              </a:lnSpc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NRPP objectives include:</a:t>
            </a:r>
          </a:p>
          <a:p>
            <a:pPr marL="342900" indent="-3429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Economic, social and territorial cohesion</a:t>
            </a:r>
          </a:p>
          <a:p>
            <a:pPr marL="342900" indent="-3429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Stronger policy coherence and EU‑priority alignment</a:t>
            </a:r>
          </a:p>
          <a:p>
            <a:pPr marL="342900" indent="-342900">
              <a:lnSpc>
                <a:spcPts val="3696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Long‑term, Place‑based programming with flexibility</a:t>
            </a:r>
          </a:p>
          <a:p>
            <a:pPr marL="342900" indent="-342900">
              <a:lnSpc>
                <a:spcPts val="3696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  <a:p>
            <a:pPr>
              <a:lnSpc>
                <a:spcPts val="3696"/>
              </a:lnSpc>
            </a:pP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NRPPs rely on the </a:t>
            </a:r>
            <a:r>
              <a:rPr lang="en-GB" sz="2400" u="sng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partnership principle</a:t>
            </a:r>
            <a:r>
              <a:rPr lang="en-GB" sz="2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, involving public, economic and social partners. Civil society organisations are partners in design, implementation, monitoring and evaluation.</a:t>
            </a:r>
            <a:endParaRPr lang="en-US" sz="24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2318358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5" name="AutoShape 5"/>
          <p:cNvSpPr/>
          <p:nvPr/>
        </p:nvSpPr>
        <p:spPr>
          <a:xfrm flipV="1">
            <a:off x="727850" y="4304153"/>
            <a:ext cx="15450556" cy="37575"/>
          </a:xfrm>
          <a:prstGeom prst="line">
            <a:avLst/>
          </a:prstGeom>
          <a:ln w="38100" cap="flat">
            <a:solidFill>
              <a:srgbClr val="3038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6" name="Group 6"/>
          <p:cNvGrpSpPr/>
          <p:nvPr/>
        </p:nvGrpSpPr>
        <p:grpSpPr>
          <a:xfrm>
            <a:off x="605490" y="4200580"/>
            <a:ext cx="244720" cy="244720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73608" y="4226936"/>
            <a:ext cx="244720" cy="24472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323905" y="4146742"/>
            <a:ext cx="244720" cy="244720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597364" y="1641976"/>
            <a:ext cx="17221200" cy="1030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48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National and Regional Partnership Plans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13406" y="5771688"/>
            <a:ext cx="2676844" cy="30469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Council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adopted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ist Partial General Approach on the NRPP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regulation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,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establishing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the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mandate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for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negotiation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</a:p>
          <a:p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Parliament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began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processing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amendments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to the NRPP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framework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. </a:t>
            </a:r>
            <a:r>
              <a:rPr lang="de-DE" b="1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A </a:t>
            </a:r>
            <a:r>
              <a:rPr lang="de-DE" b="1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solidified</a:t>
            </a:r>
            <a:r>
              <a:rPr lang="de-DE" b="1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b="1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opintion</a:t>
            </a:r>
            <a:r>
              <a:rPr lang="de-DE" b="1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b="1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is</a:t>
            </a:r>
            <a:r>
              <a:rPr lang="de-DE" b="1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b="1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expected</a:t>
            </a:r>
            <a:r>
              <a:rPr lang="de-DE" b="1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by end of 2026. </a:t>
            </a:r>
            <a:endParaRPr lang="en-US" b="1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3571828" y="5771688"/>
            <a:ext cx="2914033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High-level budget agreement before the end of the year.</a:t>
            </a:r>
            <a:endParaRPr lang="en-GB" b="1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  <a:p>
            <a:endParaRPr lang="en-US" b="1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135188" y="5622776"/>
            <a:ext cx="3085326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The European Commission reviews NRPPs.</a:t>
            </a:r>
          </a:p>
          <a:p>
            <a:r>
              <a:rPr lang="en-GB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Negotiations between Commission and Member States are formally approved.</a:t>
            </a:r>
          </a:p>
          <a:p>
            <a:endParaRPr lang="en-US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605490" y="2930364"/>
            <a:ext cx="1923480" cy="11341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June-July </a:t>
            </a:r>
          </a:p>
          <a:p>
            <a:pPr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2026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03487" y="4661989"/>
            <a:ext cx="2330348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Political &amp; legal set-up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894747" y="3528810"/>
            <a:ext cx="2339795" cy="55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End 2026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3599284" y="4646124"/>
            <a:ext cx="32705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 err="1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Triogue</a:t>
            </a:r>
            <a:r>
              <a:rPr lang="en-US" sz="28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 negotiations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10404469" y="3452744"/>
            <a:ext cx="1378423" cy="55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~2028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38" name="Freeform 38"/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39" name="Freeform 39"/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0" name="Freeform 40"/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1" name="Freeform 41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6" name="TextBox 32">
            <a:extLst>
              <a:ext uri="{FF2B5EF4-FFF2-40B4-BE49-F238E27FC236}">
                <a16:creationId xmlns:a16="http://schemas.microsoft.com/office/drawing/2014/main" id="{9AEAE80C-CA10-69F9-D8CD-CDD30794A82F}"/>
              </a:ext>
            </a:extLst>
          </p:cNvPr>
          <p:cNvSpPr txBox="1"/>
          <p:nvPr/>
        </p:nvSpPr>
        <p:spPr>
          <a:xfrm>
            <a:off x="10140123" y="4581360"/>
            <a:ext cx="2676844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EC Assessment &amp; Adoption</a:t>
            </a:r>
          </a:p>
        </p:txBody>
      </p:sp>
      <p:grpSp>
        <p:nvGrpSpPr>
          <p:cNvPr id="48" name="Group 15">
            <a:extLst>
              <a:ext uri="{FF2B5EF4-FFF2-40B4-BE49-F238E27FC236}">
                <a16:creationId xmlns:a16="http://schemas.microsoft.com/office/drawing/2014/main" id="{0208ADF0-28D1-C55A-BD24-DAF0C9023883}"/>
              </a:ext>
            </a:extLst>
          </p:cNvPr>
          <p:cNvGrpSpPr/>
          <p:nvPr/>
        </p:nvGrpSpPr>
        <p:grpSpPr>
          <a:xfrm>
            <a:off x="11181113" y="4226936"/>
            <a:ext cx="244720" cy="244720"/>
            <a:chOff x="0" y="0"/>
            <a:chExt cx="812800" cy="812800"/>
          </a:xfrm>
        </p:grpSpPr>
        <p:sp>
          <p:nvSpPr>
            <p:cNvPr id="49" name="Freeform 16">
              <a:extLst>
                <a:ext uri="{FF2B5EF4-FFF2-40B4-BE49-F238E27FC236}">
                  <a16:creationId xmlns:a16="http://schemas.microsoft.com/office/drawing/2014/main" id="{447DC00F-3011-A9AF-D185-BBB8E3A1BE1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50" name="TextBox 17">
              <a:extLst>
                <a:ext uri="{FF2B5EF4-FFF2-40B4-BE49-F238E27FC236}">
                  <a16:creationId xmlns:a16="http://schemas.microsoft.com/office/drawing/2014/main" id="{E0B488DC-C243-A55E-86BE-7360EC53CD22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51" name="TextBox 33">
            <a:extLst>
              <a:ext uri="{FF2B5EF4-FFF2-40B4-BE49-F238E27FC236}">
                <a16:creationId xmlns:a16="http://schemas.microsoft.com/office/drawing/2014/main" id="{E235DFF6-9ABE-D7B3-7DFE-210A4D484DD4}"/>
              </a:ext>
            </a:extLst>
          </p:cNvPr>
          <p:cNvSpPr txBox="1"/>
          <p:nvPr/>
        </p:nvSpPr>
        <p:spPr>
          <a:xfrm>
            <a:off x="14104541" y="3397898"/>
            <a:ext cx="2218175" cy="557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2028-2034</a:t>
            </a:r>
          </a:p>
        </p:txBody>
      </p:sp>
      <p:sp>
        <p:nvSpPr>
          <p:cNvPr id="52" name="TextBox 32">
            <a:extLst>
              <a:ext uri="{FF2B5EF4-FFF2-40B4-BE49-F238E27FC236}">
                <a16:creationId xmlns:a16="http://schemas.microsoft.com/office/drawing/2014/main" id="{042DE81F-A085-D8EF-D293-A36E67F515DA}"/>
              </a:ext>
            </a:extLst>
          </p:cNvPr>
          <p:cNvSpPr txBox="1"/>
          <p:nvPr/>
        </p:nvSpPr>
        <p:spPr>
          <a:xfrm>
            <a:off x="13704086" y="4657419"/>
            <a:ext cx="3086100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Implementation &amp; Fund allocation</a:t>
            </a:r>
          </a:p>
        </p:txBody>
      </p:sp>
      <p:sp>
        <p:nvSpPr>
          <p:cNvPr id="54" name="TextBox 25">
            <a:extLst>
              <a:ext uri="{FF2B5EF4-FFF2-40B4-BE49-F238E27FC236}">
                <a16:creationId xmlns:a16="http://schemas.microsoft.com/office/drawing/2014/main" id="{DCB77FB0-5C66-20C8-4F06-AE695B6F53F6}"/>
              </a:ext>
            </a:extLst>
          </p:cNvPr>
          <p:cNvSpPr txBox="1"/>
          <p:nvPr/>
        </p:nvSpPr>
        <p:spPr>
          <a:xfrm>
            <a:off x="13760961" y="5660476"/>
            <a:ext cx="2972350" cy="1384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GB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Funds are allocated through national/regional instruments. Calls, tenders, and partnership agreements are launched.</a:t>
            </a:r>
            <a:endParaRPr lang="en-US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" name="TextBox 31">
            <a:extLst>
              <a:ext uri="{FF2B5EF4-FFF2-40B4-BE49-F238E27FC236}">
                <a16:creationId xmlns:a16="http://schemas.microsoft.com/office/drawing/2014/main" id="{8E0EB1B7-6B04-3D5B-F2F4-4424F3E9DAAA}"/>
              </a:ext>
            </a:extLst>
          </p:cNvPr>
          <p:cNvSpPr txBox="1"/>
          <p:nvPr/>
        </p:nvSpPr>
        <p:spPr>
          <a:xfrm>
            <a:off x="6594771" y="3492833"/>
            <a:ext cx="2339795" cy="5561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522"/>
              </a:lnSpc>
            </a:pPr>
            <a:r>
              <a:rPr lang="en-US" sz="323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Mid 2027</a:t>
            </a:r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7B1EEE67-3605-4DF4-8303-68B041FBDEA7}"/>
              </a:ext>
            </a:extLst>
          </p:cNvPr>
          <p:cNvSpPr txBox="1"/>
          <p:nvPr/>
        </p:nvSpPr>
        <p:spPr>
          <a:xfrm>
            <a:off x="6719046" y="5689347"/>
            <a:ext cx="3270516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 Member States are expected to begin submitting their draft NRPPs to the EC.</a:t>
            </a:r>
          </a:p>
        </p:txBody>
      </p:sp>
      <p:grpSp>
        <p:nvGrpSpPr>
          <p:cNvPr id="21" name="Group 15">
            <a:extLst>
              <a:ext uri="{FF2B5EF4-FFF2-40B4-BE49-F238E27FC236}">
                <a16:creationId xmlns:a16="http://schemas.microsoft.com/office/drawing/2014/main" id="{E1BF9DAA-17F2-E565-CC42-4F58EA6CC492}"/>
              </a:ext>
            </a:extLst>
          </p:cNvPr>
          <p:cNvGrpSpPr/>
          <p:nvPr/>
        </p:nvGrpSpPr>
        <p:grpSpPr>
          <a:xfrm>
            <a:off x="7764669" y="4251880"/>
            <a:ext cx="244720" cy="244720"/>
            <a:chOff x="0" y="0"/>
            <a:chExt cx="812800" cy="812800"/>
          </a:xfrm>
        </p:grpSpPr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822577A5-9930-1C84-56AB-D7203C5B1D9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TextBox 17">
              <a:extLst>
                <a:ext uri="{FF2B5EF4-FFF2-40B4-BE49-F238E27FC236}">
                  <a16:creationId xmlns:a16="http://schemas.microsoft.com/office/drawing/2014/main" id="{62FB7603-AE1C-E66F-5B65-6AA34F60D157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29" name="TextBox 32">
            <a:extLst>
              <a:ext uri="{FF2B5EF4-FFF2-40B4-BE49-F238E27FC236}">
                <a16:creationId xmlns:a16="http://schemas.microsoft.com/office/drawing/2014/main" id="{47C22E11-C8E1-0AD4-6E42-4EE184D887DB}"/>
              </a:ext>
            </a:extLst>
          </p:cNvPr>
          <p:cNvSpPr txBox="1"/>
          <p:nvPr/>
        </p:nvSpPr>
        <p:spPr>
          <a:xfrm>
            <a:off x="6752017" y="4620056"/>
            <a:ext cx="3270515" cy="8617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en-US" sz="28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Member States draft NRPPs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51C8CC-B597-DA61-AB99-79F4D876A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3A8C78C-8C94-718D-45FE-572A16A8F0FF}"/>
              </a:ext>
            </a:extLst>
          </p:cNvPr>
          <p:cNvGrpSpPr/>
          <p:nvPr/>
        </p:nvGrpSpPr>
        <p:grpSpPr>
          <a:xfrm rot="-5400000">
            <a:off x="7785198" y="-9585873"/>
            <a:ext cx="2876456" cy="18446853"/>
            <a:chOff x="0" y="0"/>
            <a:chExt cx="757585" cy="48584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F7B9ED4F-E65A-9FA9-5C8D-9085C4B7E17B}"/>
                </a:ext>
              </a:extLst>
            </p:cNvPr>
            <p:cNvSpPr/>
            <p:nvPr/>
          </p:nvSpPr>
          <p:spPr>
            <a:xfrm>
              <a:off x="0" y="0"/>
              <a:ext cx="757585" cy="4858430"/>
            </a:xfrm>
            <a:custGeom>
              <a:avLst/>
              <a:gdLst/>
              <a:ahLst/>
              <a:cxnLst/>
              <a:rect l="l" t="t" r="r" b="b"/>
              <a:pathLst>
                <a:path w="757585" h="4858430">
                  <a:moveTo>
                    <a:pt x="96893" y="0"/>
                  </a:moveTo>
                  <a:lnTo>
                    <a:pt x="660692" y="0"/>
                  </a:lnTo>
                  <a:cubicBezTo>
                    <a:pt x="714205" y="0"/>
                    <a:pt x="757585" y="43381"/>
                    <a:pt x="757585" y="96893"/>
                  </a:cubicBezTo>
                  <a:lnTo>
                    <a:pt x="757585" y="4761537"/>
                  </a:lnTo>
                  <a:cubicBezTo>
                    <a:pt x="757585" y="4787235"/>
                    <a:pt x="747377" y="4811880"/>
                    <a:pt x="729206" y="4830051"/>
                  </a:cubicBezTo>
                  <a:cubicBezTo>
                    <a:pt x="711035" y="4848222"/>
                    <a:pt x="686390" y="4858430"/>
                    <a:pt x="660692" y="4858430"/>
                  </a:cubicBezTo>
                  <a:lnTo>
                    <a:pt x="96893" y="4858430"/>
                  </a:lnTo>
                  <a:cubicBezTo>
                    <a:pt x="71196" y="4858430"/>
                    <a:pt x="46550" y="4848222"/>
                    <a:pt x="28379" y="4830051"/>
                  </a:cubicBezTo>
                  <a:cubicBezTo>
                    <a:pt x="10208" y="4811880"/>
                    <a:pt x="0" y="4787235"/>
                    <a:pt x="0" y="4761537"/>
                  </a:cubicBezTo>
                  <a:lnTo>
                    <a:pt x="0" y="96893"/>
                  </a:lnTo>
                  <a:cubicBezTo>
                    <a:pt x="0" y="71196"/>
                    <a:pt x="10208" y="46550"/>
                    <a:pt x="28379" y="28379"/>
                  </a:cubicBezTo>
                  <a:cubicBezTo>
                    <a:pt x="46550" y="10208"/>
                    <a:pt x="71196" y="0"/>
                    <a:pt x="968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BA89A8A1-8137-5F7E-16AB-2D4113B16AF4}"/>
                </a:ext>
              </a:extLst>
            </p:cNvPr>
            <p:cNvSpPr txBox="1"/>
            <p:nvPr/>
          </p:nvSpPr>
          <p:spPr>
            <a:xfrm>
              <a:off x="0" y="-95250"/>
              <a:ext cx="757585" cy="4953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B9530427-CCE1-C887-1293-B338E3ABD48B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34F05C3A-4FF5-9FC2-EDB3-BC24296FDA6A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382A26B2-8ED3-B70A-99E0-3740ABDA44B6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2743C0A1-E568-9590-8F4F-22AC6A8435DE}"/>
              </a:ext>
            </a:extLst>
          </p:cNvPr>
          <p:cNvSpPr/>
          <p:nvPr/>
        </p:nvSpPr>
        <p:spPr>
          <a:xfrm>
            <a:off x="5723087" y="53744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A1738A8A-5E25-097C-7333-CF53AECC5A23}"/>
              </a:ext>
            </a:extLst>
          </p:cNvPr>
          <p:cNvSpPr/>
          <p:nvPr/>
        </p:nvSpPr>
        <p:spPr>
          <a:xfrm>
            <a:off x="2886516" y="0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6" y="0"/>
                </a:lnTo>
                <a:lnTo>
                  <a:pt x="2459296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2E0FDE8-FCBD-292C-F711-84D98B8BAF94}"/>
              </a:ext>
            </a:extLst>
          </p:cNvPr>
          <p:cNvSpPr/>
          <p:nvPr/>
        </p:nvSpPr>
        <p:spPr>
          <a:xfrm>
            <a:off x="10592138" y="3753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09" y="0"/>
                </a:lnTo>
                <a:lnTo>
                  <a:pt x="1145109" y="967699"/>
                </a:lnTo>
                <a:lnTo>
                  <a:pt x="0" y="967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9C55DA3C-ED00-392B-70A5-876AC44C4180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67AEBDDC-A952-DD37-6D31-0EF2185CAD63}"/>
              </a:ext>
            </a:extLst>
          </p:cNvPr>
          <p:cNvSpPr/>
          <p:nvPr/>
        </p:nvSpPr>
        <p:spPr>
          <a:xfrm>
            <a:off x="1651597" y="3085373"/>
            <a:ext cx="14281560" cy="6831282"/>
          </a:xfrm>
          <a:custGeom>
            <a:avLst/>
            <a:gdLst/>
            <a:ahLst/>
            <a:cxnLst/>
            <a:rect l="l" t="t" r="r" b="b"/>
            <a:pathLst>
              <a:path w="14281560" h="6831282">
                <a:moveTo>
                  <a:pt x="0" y="0"/>
                </a:moveTo>
                <a:lnTo>
                  <a:pt x="14281559" y="0"/>
                </a:lnTo>
                <a:lnTo>
                  <a:pt x="14281559" y="6831282"/>
                </a:lnTo>
                <a:lnTo>
                  <a:pt x="0" y="6831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326" b="-8665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2235E417-511E-667A-2DF2-5A8CD3778348}"/>
              </a:ext>
            </a:extLst>
          </p:cNvPr>
          <p:cNvSpPr txBox="1"/>
          <p:nvPr/>
        </p:nvSpPr>
        <p:spPr>
          <a:xfrm>
            <a:off x="1676924" y="1525355"/>
            <a:ext cx="8915214" cy="107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6000" b="1" dirty="0" err="1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AgoraEU</a:t>
            </a:r>
            <a:endParaRPr lang="en-US" sz="6000" b="1" dirty="0">
              <a:solidFill>
                <a:srgbClr val="303870"/>
              </a:solidFill>
              <a:latin typeface="Agrandir Wide Bold"/>
              <a:ea typeface="Agrandir Wide Bold"/>
              <a:cs typeface="Agrandir Wide Bold"/>
              <a:sym typeface="Agrandir Wide Bold"/>
            </a:endParaRP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817C9B1-F806-AE87-1398-248E8AD38BB1}"/>
              </a:ext>
            </a:extLst>
          </p:cNvPr>
          <p:cNvSpPr txBox="1"/>
          <p:nvPr/>
        </p:nvSpPr>
        <p:spPr>
          <a:xfrm rot="5400000">
            <a:off x="13351091" y="6802204"/>
            <a:ext cx="5716122" cy="2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European Commission Website, Europe´s Budget, 2026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0678577-EDBB-9D74-D5CC-14E66EE90C27}"/>
                  </a:ext>
                </a:extLst>
              </p14:cNvPr>
              <p14:cNvContentPartPr/>
              <p14:nvPr/>
            </p14:nvContentPartPr>
            <p14:xfrm>
              <a:off x="-1422667" y="6366533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0678577-EDBB-9D74-D5CC-14E66EE90C27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440667" y="6348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FBD8E1C0-EB87-132D-29C5-66935B59003E}"/>
                  </a:ext>
                </a:extLst>
              </p14:cNvPr>
              <p14:cNvContentPartPr/>
              <p14:nvPr/>
            </p14:nvContentPartPr>
            <p14:xfrm>
              <a:off x="11545200" y="4789846"/>
              <a:ext cx="1949400" cy="50328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FBD8E1C0-EB87-132D-29C5-66935B59003E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491200" y="4681846"/>
                <a:ext cx="2057040" cy="718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9211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59EDDB-12E8-B548-6BA9-372FF4B90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F020981-016B-D6B5-3840-BE13349E3F9F}"/>
              </a:ext>
            </a:extLst>
          </p:cNvPr>
          <p:cNvGrpSpPr/>
          <p:nvPr/>
        </p:nvGrpSpPr>
        <p:grpSpPr>
          <a:xfrm>
            <a:off x="17295735" y="0"/>
            <a:ext cx="3086100" cy="10287000"/>
            <a:chOff x="0" y="0"/>
            <a:chExt cx="81280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F89779B-8897-4F0F-24B4-C4D9DD5D990D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D2623E2-39A7-2321-DB4E-CCA44456FA38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14" name="Group 14">
            <a:extLst>
              <a:ext uri="{FF2B5EF4-FFF2-40B4-BE49-F238E27FC236}">
                <a16:creationId xmlns:a16="http://schemas.microsoft.com/office/drawing/2014/main" id="{CDD57339-B0EE-F936-A081-05A5CACBB48B}"/>
              </a:ext>
            </a:extLst>
          </p:cNvPr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CF46538A-F6C9-64F1-6A38-9FC3C7092683}"/>
                </a:ext>
              </a:extLst>
            </p:cNvPr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F4BBE37F-AA59-A554-F522-DF54F29F83CF}"/>
                </a:ext>
              </a:extLst>
            </p:cNvPr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7" name="Freeform 17">
            <a:extLst>
              <a:ext uri="{FF2B5EF4-FFF2-40B4-BE49-F238E27FC236}">
                <a16:creationId xmlns:a16="http://schemas.microsoft.com/office/drawing/2014/main" id="{4C5FF412-CBEF-D9D1-DA97-7273AE8066E6}"/>
              </a:ext>
            </a:extLst>
          </p:cNvPr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>
            <a:extLst>
              <a:ext uri="{FF2B5EF4-FFF2-40B4-BE49-F238E27FC236}">
                <a16:creationId xmlns:a16="http://schemas.microsoft.com/office/drawing/2014/main" id="{17ADCAFC-D01C-313B-BF1F-7C2C322587BE}"/>
              </a:ext>
            </a:extLst>
          </p:cNvPr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>
            <a:extLst>
              <a:ext uri="{FF2B5EF4-FFF2-40B4-BE49-F238E27FC236}">
                <a16:creationId xmlns:a16="http://schemas.microsoft.com/office/drawing/2014/main" id="{76FB94A9-509F-67F0-B879-3AE13B68666C}"/>
              </a:ext>
            </a:extLst>
          </p:cNvPr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>
            <a:extLst>
              <a:ext uri="{FF2B5EF4-FFF2-40B4-BE49-F238E27FC236}">
                <a16:creationId xmlns:a16="http://schemas.microsoft.com/office/drawing/2014/main" id="{870DA25B-F262-6E20-15D3-E769EC8A2BC3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C5D6322E-D98B-E5A0-0376-890DA106EE6E}"/>
              </a:ext>
            </a:extLst>
          </p:cNvPr>
          <p:cNvSpPr txBox="1"/>
          <p:nvPr/>
        </p:nvSpPr>
        <p:spPr>
          <a:xfrm>
            <a:off x="1651597" y="2648708"/>
            <a:ext cx="12640013" cy="70173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t">
              <a:lnSpc>
                <a:spcPct val="100000"/>
              </a:lnSpc>
            </a:pPr>
            <a:endParaRPr lang="en-GB" sz="2400" b="1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b="1" dirty="0" err="1">
                <a:solidFill>
                  <a:srgbClr val="002060"/>
                </a:solidFill>
                <a:latin typeface="Nunito" pitchFamily="2" charset="0"/>
              </a:rPr>
              <a:t>AgoraEU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 is the </a:t>
            </a: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main EU programme dedicated to civil society, culture, media and democratic values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 for 2028–2034.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It </a:t>
            </a: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merges two existing programmes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: </a:t>
            </a:r>
          </a:p>
          <a:p>
            <a:pPr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2060"/>
                </a:solidFill>
                <a:latin typeface="Nunito" pitchFamily="2" charset="0"/>
              </a:rPr>
              <a:t>Creative Europe (Culture &amp; MEDIA)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, and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2060"/>
                </a:solidFill>
                <a:latin typeface="Nunito" pitchFamily="2" charset="0"/>
              </a:rPr>
              <a:t>Citizens, Equality, Rights and Values (CERV)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.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Total budget: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€7.6 bn (2025 prices) / €8.6 bn (current prices)</a:t>
            </a: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Around 0.43 % of the total EU budget allocated to culture, media and civil society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chemeClr val="bg1"/>
              </a:solidFill>
              <a:latin typeface="Nunito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Objective: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simplification, flexibility and stronger impact for culture, media, democracy and EU values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>
              <a:lnSpc>
                <a:spcPct val="100000"/>
              </a:lnSpc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Consultation of the European Economic and Social Committee (EESC) and the European Committee of the Regions (</a:t>
            </a:r>
            <a:r>
              <a:rPr lang="en-GB" sz="2400" dirty="0" err="1">
                <a:solidFill>
                  <a:srgbClr val="002060"/>
                </a:solidFill>
                <a:latin typeface="Nunito" pitchFamily="2" charset="0"/>
              </a:rPr>
              <a:t>CoR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) is mandatory for this proposal. In their published opinion, further recommendations included explicitly </a:t>
            </a:r>
            <a:r>
              <a:rPr lang="en-GB" sz="2400" u="sng" dirty="0">
                <a:solidFill>
                  <a:srgbClr val="002060"/>
                </a:solidFill>
                <a:latin typeface="Nunito" pitchFamily="2" charset="0"/>
              </a:rPr>
              <a:t>recognising civil society advocacy role.</a:t>
            </a:r>
          </a:p>
          <a:p>
            <a:pPr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</p:txBody>
      </p:sp>
      <p:sp>
        <p:nvSpPr>
          <p:cNvPr id="8" name="TextBox 13">
            <a:extLst>
              <a:ext uri="{FF2B5EF4-FFF2-40B4-BE49-F238E27FC236}">
                <a16:creationId xmlns:a16="http://schemas.microsoft.com/office/drawing/2014/main" id="{B0FB01AF-0C3C-673E-D9E0-8DBC0684E887}"/>
              </a:ext>
            </a:extLst>
          </p:cNvPr>
          <p:cNvSpPr txBox="1"/>
          <p:nvPr/>
        </p:nvSpPr>
        <p:spPr>
          <a:xfrm>
            <a:off x="1676924" y="1525355"/>
            <a:ext cx="8915214" cy="107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6000" b="1" dirty="0" err="1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AgoraEU</a:t>
            </a:r>
            <a:endParaRPr lang="en-US" sz="6000" b="1" dirty="0">
              <a:solidFill>
                <a:srgbClr val="303870"/>
              </a:solidFill>
              <a:latin typeface="Agrandir Wide Bold"/>
              <a:ea typeface="Agrandir Wide Bold"/>
              <a:cs typeface="Agrandir Wide Bold"/>
              <a:sym typeface="Agrandir Wide Bold"/>
            </a:endParaRPr>
          </a:p>
        </p:txBody>
      </p:sp>
      <p:sp>
        <p:nvSpPr>
          <p:cNvPr id="9" name="AutoShape 5">
            <a:extLst>
              <a:ext uri="{FF2B5EF4-FFF2-40B4-BE49-F238E27FC236}">
                <a16:creationId xmlns:a16="http://schemas.microsoft.com/office/drawing/2014/main" id="{20348B73-73C1-7B92-11D6-8C10F14661EC}"/>
              </a:ext>
            </a:extLst>
          </p:cNvPr>
          <p:cNvSpPr/>
          <p:nvPr/>
        </p:nvSpPr>
        <p:spPr>
          <a:xfrm>
            <a:off x="14284972" y="2951033"/>
            <a:ext cx="1" cy="6324600"/>
          </a:xfrm>
          <a:prstGeom prst="line">
            <a:avLst/>
          </a:prstGeom>
          <a:ln w="38100" cap="flat">
            <a:solidFill>
              <a:srgbClr val="3038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10" name="Group 6">
            <a:extLst>
              <a:ext uri="{FF2B5EF4-FFF2-40B4-BE49-F238E27FC236}">
                <a16:creationId xmlns:a16="http://schemas.microsoft.com/office/drawing/2014/main" id="{E49047F7-08BC-D240-7ED9-238D1F1BB2BC}"/>
              </a:ext>
            </a:extLst>
          </p:cNvPr>
          <p:cNvGrpSpPr/>
          <p:nvPr/>
        </p:nvGrpSpPr>
        <p:grpSpPr>
          <a:xfrm>
            <a:off x="14164447" y="2803888"/>
            <a:ext cx="244720" cy="244720"/>
            <a:chOff x="0" y="0"/>
            <a:chExt cx="812800" cy="812800"/>
          </a:xfrm>
        </p:grpSpPr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6AA38218-397A-08A9-2866-6B200A3DD81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2" name="TextBox 8">
              <a:extLst>
                <a:ext uri="{FF2B5EF4-FFF2-40B4-BE49-F238E27FC236}">
                  <a16:creationId xmlns:a16="http://schemas.microsoft.com/office/drawing/2014/main" id="{C05AE2E1-0E6F-7839-FCF9-AF81CE2F0CB9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13" name="TextBox 20">
            <a:extLst>
              <a:ext uri="{FF2B5EF4-FFF2-40B4-BE49-F238E27FC236}">
                <a16:creationId xmlns:a16="http://schemas.microsoft.com/office/drawing/2014/main" id="{2E1D0FD1-1FC7-BAE4-3288-15E36A923030}"/>
              </a:ext>
            </a:extLst>
          </p:cNvPr>
          <p:cNvSpPr txBox="1"/>
          <p:nvPr/>
        </p:nvSpPr>
        <p:spPr>
          <a:xfrm>
            <a:off x="14581297" y="3270286"/>
            <a:ext cx="205510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Publication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of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AgoraEU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Proposal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 </a:t>
            </a:r>
            <a:endParaRPr lang="en-US" b="1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id="{7C433B41-34E3-A1D6-41B8-2778DE0D27C6}"/>
              </a:ext>
            </a:extLst>
          </p:cNvPr>
          <p:cNvSpPr txBox="1"/>
          <p:nvPr/>
        </p:nvSpPr>
        <p:spPr>
          <a:xfrm>
            <a:off x="14581296" y="2719547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16 July, 2025</a:t>
            </a:r>
          </a:p>
        </p:txBody>
      </p:sp>
      <p:grpSp>
        <p:nvGrpSpPr>
          <p:cNvPr id="23" name="Group 6">
            <a:extLst>
              <a:ext uri="{FF2B5EF4-FFF2-40B4-BE49-F238E27FC236}">
                <a16:creationId xmlns:a16="http://schemas.microsoft.com/office/drawing/2014/main" id="{122349B4-C8B4-9789-044A-0C264F2486DF}"/>
              </a:ext>
            </a:extLst>
          </p:cNvPr>
          <p:cNvGrpSpPr/>
          <p:nvPr/>
        </p:nvGrpSpPr>
        <p:grpSpPr>
          <a:xfrm>
            <a:off x="14141505" y="4744350"/>
            <a:ext cx="244720" cy="244720"/>
            <a:chOff x="0" y="0"/>
            <a:chExt cx="812800" cy="812800"/>
          </a:xfrm>
        </p:grpSpPr>
        <p:sp>
          <p:nvSpPr>
            <p:cNvPr id="24" name="Freeform 7">
              <a:extLst>
                <a:ext uri="{FF2B5EF4-FFF2-40B4-BE49-F238E27FC236}">
                  <a16:creationId xmlns:a16="http://schemas.microsoft.com/office/drawing/2014/main" id="{AF7B1B9A-8FCD-0440-0237-36811CF3FBC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90C9C0F2-5478-0CAE-EB31-9E30A26E129E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27" name="TextBox 27">
            <a:extLst>
              <a:ext uri="{FF2B5EF4-FFF2-40B4-BE49-F238E27FC236}">
                <a16:creationId xmlns:a16="http://schemas.microsoft.com/office/drawing/2014/main" id="{B93A5B15-9B87-EA94-8966-B3ACD1669234}"/>
              </a:ext>
            </a:extLst>
          </p:cNvPr>
          <p:cNvSpPr txBox="1"/>
          <p:nvPr/>
        </p:nvSpPr>
        <p:spPr>
          <a:xfrm>
            <a:off x="14581295" y="6643602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2026-2027</a:t>
            </a:r>
          </a:p>
        </p:txBody>
      </p:sp>
      <p:sp>
        <p:nvSpPr>
          <p:cNvPr id="29" name="TextBox 27">
            <a:extLst>
              <a:ext uri="{FF2B5EF4-FFF2-40B4-BE49-F238E27FC236}">
                <a16:creationId xmlns:a16="http://schemas.microsoft.com/office/drawing/2014/main" id="{35BCD3D7-F4F2-9B84-9BAE-1939D024C7C5}"/>
              </a:ext>
            </a:extLst>
          </p:cNvPr>
          <p:cNvSpPr txBox="1"/>
          <p:nvPr/>
        </p:nvSpPr>
        <p:spPr>
          <a:xfrm>
            <a:off x="14484823" y="4705138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12 May, 2026</a:t>
            </a:r>
          </a:p>
        </p:txBody>
      </p:sp>
      <p:sp>
        <p:nvSpPr>
          <p:cNvPr id="31" name="TextBox 20">
            <a:extLst>
              <a:ext uri="{FF2B5EF4-FFF2-40B4-BE49-F238E27FC236}">
                <a16:creationId xmlns:a16="http://schemas.microsoft.com/office/drawing/2014/main" id="{5709139D-41F3-3D15-CE52-44CCC7FCF053}"/>
              </a:ext>
            </a:extLst>
          </p:cNvPr>
          <p:cNvSpPr txBox="1"/>
          <p:nvPr/>
        </p:nvSpPr>
        <p:spPr>
          <a:xfrm>
            <a:off x="14551494" y="5186206"/>
            <a:ext cx="205510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Council agrees a partial negotiating mandate on Agora EU</a:t>
            </a:r>
          </a:p>
        </p:txBody>
      </p:sp>
      <p:sp>
        <p:nvSpPr>
          <p:cNvPr id="33" name="TextBox 20">
            <a:extLst>
              <a:ext uri="{FF2B5EF4-FFF2-40B4-BE49-F238E27FC236}">
                <a16:creationId xmlns:a16="http://schemas.microsoft.com/office/drawing/2014/main" id="{CA332889-7B1E-4207-2F60-BE76F96409CB}"/>
              </a:ext>
            </a:extLst>
          </p:cNvPr>
          <p:cNvSpPr txBox="1"/>
          <p:nvPr/>
        </p:nvSpPr>
        <p:spPr>
          <a:xfrm>
            <a:off x="14551494" y="7144633"/>
            <a:ext cx="205510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Ongoing negotiations between Council and Parliament</a:t>
            </a:r>
          </a:p>
        </p:txBody>
      </p:sp>
      <p:grpSp>
        <p:nvGrpSpPr>
          <p:cNvPr id="34" name="Group 6">
            <a:extLst>
              <a:ext uri="{FF2B5EF4-FFF2-40B4-BE49-F238E27FC236}">
                <a16:creationId xmlns:a16="http://schemas.microsoft.com/office/drawing/2014/main" id="{3ED012EA-30F4-CDA0-08D6-97CFC8D1099B}"/>
              </a:ext>
            </a:extLst>
          </p:cNvPr>
          <p:cNvGrpSpPr/>
          <p:nvPr/>
        </p:nvGrpSpPr>
        <p:grpSpPr>
          <a:xfrm>
            <a:off x="14169250" y="6684812"/>
            <a:ext cx="244720" cy="244720"/>
            <a:chOff x="0" y="0"/>
            <a:chExt cx="812800" cy="812800"/>
          </a:xfrm>
        </p:grpSpPr>
        <p:sp>
          <p:nvSpPr>
            <p:cNvPr id="35" name="Freeform 7">
              <a:extLst>
                <a:ext uri="{FF2B5EF4-FFF2-40B4-BE49-F238E27FC236}">
                  <a16:creationId xmlns:a16="http://schemas.microsoft.com/office/drawing/2014/main" id="{1289D811-A0D3-81C6-D398-CCFF5967E97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36" name="TextBox 8">
              <a:extLst>
                <a:ext uri="{FF2B5EF4-FFF2-40B4-BE49-F238E27FC236}">
                  <a16:creationId xmlns:a16="http://schemas.microsoft.com/office/drawing/2014/main" id="{98D43BFC-6776-3DD1-4779-F493E9B1AC7A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</p:spTree>
    <p:extLst>
      <p:ext uri="{BB962C8B-B14F-4D97-AF65-F5344CB8AC3E}">
        <p14:creationId xmlns:p14="http://schemas.microsoft.com/office/powerpoint/2010/main" val="787503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4A7B54-F4C8-08BD-76AB-F386D6951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A761A53-03CD-45B3-536E-C89EDEAC5EDC}"/>
              </a:ext>
            </a:extLst>
          </p:cNvPr>
          <p:cNvGrpSpPr/>
          <p:nvPr/>
        </p:nvGrpSpPr>
        <p:grpSpPr>
          <a:xfrm rot="-5400000">
            <a:off x="7785198" y="-9585873"/>
            <a:ext cx="2876456" cy="18446853"/>
            <a:chOff x="0" y="0"/>
            <a:chExt cx="757585" cy="4858430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9E3E277-96D5-880F-EA34-C9B943E0EB06}"/>
                </a:ext>
              </a:extLst>
            </p:cNvPr>
            <p:cNvSpPr/>
            <p:nvPr/>
          </p:nvSpPr>
          <p:spPr>
            <a:xfrm>
              <a:off x="0" y="0"/>
              <a:ext cx="757585" cy="4858430"/>
            </a:xfrm>
            <a:custGeom>
              <a:avLst/>
              <a:gdLst/>
              <a:ahLst/>
              <a:cxnLst/>
              <a:rect l="l" t="t" r="r" b="b"/>
              <a:pathLst>
                <a:path w="757585" h="4858430">
                  <a:moveTo>
                    <a:pt x="96893" y="0"/>
                  </a:moveTo>
                  <a:lnTo>
                    <a:pt x="660692" y="0"/>
                  </a:lnTo>
                  <a:cubicBezTo>
                    <a:pt x="714205" y="0"/>
                    <a:pt x="757585" y="43381"/>
                    <a:pt x="757585" y="96893"/>
                  </a:cubicBezTo>
                  <a:lnTo>
                    <a:pt x="757585" y="4761537"/>
                  </a:lnTo>
                  <a:cubicBezTo>
                    <a:pt x="757585" y="4787235"/>
                    <a:pt x="747377" y="4811880"/>
                    <a:pt x="729206" y="4830051"/>
                  </a:cubicBezTo>
                  <a:cubicBezTo>
                    <a:pt x="711035" y="4848222"/>
                    <a:pt x="686390" y="4858430"/>
                    <a:pt x="660692" y="4858430"/>
                  </a:cubicBezTo>
                  <a:lnTo>
                    <a:pt x="96893" y="4858430"/>
                  </a:lnTo>
                  <a:cubicBezTo>
                    <a:pt x="71196" y="4858430"/>
                    <a:pt x="46550" y="4848222"/>
                    <a:pt x="28379" y="4830051"/>
                  </a:cubicBezTo>
                  <a:cubicBezTo>
                    <a:pt x="10208" y="4811880"/>
                    <a:pt x="0" y="4787235"/>
                    <a:pt x="0" y="4761537"/>
                  </a:cubicBezTo>
                  <a:lnTo>
                    <a:pt x="0" y="96893"/>
                  </a:lnTo>
                  <a:cubicBezTo>
                    <a:pt x="0" y="71196"/>
                    <a:pt x="10208" y="46550"/>
                    <a:pt x="28379" y="28379"/>
                  </a:cubicBezTo>
                  <a:cubicBezTo>
                    <a:pt x="46550" y="10208"/>
                    <a:pt x="71196" y="0"/>
                    <a:pt x="9689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696EEA4-08CC-C259-6450-BF6AB45C5D93}"/>
                </a:ext>
              </a:extLst>
            </p:cNvPr>
            <p:cNvSpPr txBox="1"/>
            <p:nvPr/>
          </p:nvSpPr>
          <p:spPr>
            <a:xfrm>
              <a:off x="0" y="-95250"/>
              <a:ext cx="757585" cy="49536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0E4BF316-E645-B068-8287-47C455ED9344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69E42A44-2E9D-AD81-10AF-B0D108FC6698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F4C05B02-D63E-7B05-2180-B797B14EF727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8" name="Freeform 8">
            <a:extLst>
              <a:ext uri="{FF2B5EF4-FFF2-40B4-BE49-F238E27FC236}">
                <a16:creationId xmlns:a16="http://schemas.microsoft.com/office/drawing/2014/main" id="{F6DD9E15-B7C0-8289-85C2-5605E8AB932B}"/>
              </a:ext>
            </a:extLst>
          </p:cNvPr>
          <p:cNvSpPr/>
          <p:nvPr/>
        </p:nvSpPr>
        <p:spPr>
          <a:xfrm>
            <a:off x="5723087" y="53744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9C3C4257-6C97-3E8F-CD7B-C6C325BD8D08}"/>
              </a:ext>
            </a:extLst>
          </p:cNvPr>
          <p:cNvSpPr/>
          <p:nvPr/>
        </p:nvSpPr>
        <p:spPr>
          <a:xfrm>
            <a:off x="2886516" y="0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6" y="0"/>
                </a:lnTo>
                <a:lnTo>
                  <a:pt x="2459296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4E9D3D91-54D8-FA61-48CE-96946660A39F}"/>
              </a:ext>
            </a:extLst>
          </p:cNvPr>
          <p:cNvSpPr/>
          <p:nvPr/>
        </p:nvSpPr>
        <p:spPr>
          <a:xfrm>
            <a:off x="10592138" y="3753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09" y="0"/>
                </a:lnTo>
                <a:lnTo>
                  <a:pt x="1145109" y="967699"/>
                </a:lnTo>
                <a:lnTo>
                  <a:pt x="0" y="96769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DEFB8DF0-0C8A-C9C8-72C6-3957B333568A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4584D90D-11F6-5A9C-6E64-3FB5344FBBD5}"/>
              </a:ext>
            </a:extLst>
          </p:cNvPr>
          <p:cNvSpPr/>
          <p:nvPr/>
        </p:nvSpPr>
        <p:spPr>
          <a:xfrm>
            <a:off x="1651597" y="3085373"/>
            <a:ext cx="14281560" cy="6831282"/>
          </a:xfrm>
          <a:custGeom>
            <a:avLst/>
            <a:gdLst/>
            <a:ahLst/>
            <a:cxnLst/>
            <a:rect l="l" t="t" r="r" b="b"/>
            <a:pathLst>
              <a:path w="14281560" h="6831282">
                <a:moveTo>
                  <a:pt x="0" y="0"/>
                </a:moveTo>
                <a:lnTo>
                  <a:pt x="14281559" y="0"/>
                </a:lnTo>
                <a:lnTo>
                  <a:pt x="14281559" y="6831282"/>
                </a:lnTo>
                <a:lnTo>
                  <a:pt x="0" y="68312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3326" b="-86657"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79285CF1-22BA-D4CA-3ABE-6A2042E62A00}"/>
              </a:ext>
            </a:extLst>
          </p:cNvPr>
          <p:cNvSpPr txBox="1"/>
          <p:nvPr/>
        </p:nvSpPr>
        <p:spPr>
          <a:xfrm>
            <a:off x="1676924" y="1507974"/>
            <a:ext cx="8915214" cy="1072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60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Global Europe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F7FF465F-DA7B-C046-D972-11A921DC79BC}"/>
              </a:ext>
            </a:extLst>
          </p:cNvPr>
          <p:cNvSpPr txBox="1"/>
          <p:nvPr/>
        </p:nvSpPr>
        <p:spPr>
          <a:xfrm rot="5400000">
            <a:off x="13351091" y="6802204"/>
            <a:ext cx="5716122" cy="281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European Commission Website, Europe´s Budget, 2026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9D1E2BC3-A254-34DD-7D09-2FFDF5BA6C28}"/>
                  </a:ext>
                </a:extLst>
              </p14:cNvPr>
              <p14:cNvContentPartPr/>
              <p14:nvPr/>
            </p14:nvContentPartPr>
            <p14:xfrm>
              <a:off x="-1422667" y="6366533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9D1E2BC3-A254-34DD-7D09-2FFDF5BA6C28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-1440667" y="6348533"/>
                <a:ext cx="36000" cy="3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481CFAC9-7F98-8589-9326-D1042CEF62D2}"/>
                  </a:ext>
                </a:extLst>
              </p14:cNvPr>
              <p14:cNvContentPartPr/>
              <p14:nvPr/>
            </p14:nvContentPartPr>
            <p14:xfrm>
              <a:off x="11522880" y="5211046"/>
              <a:ext cx="1396800" cy="8269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481CFAC9-7F98-8589-9326-D1042CEF62D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1468880" y="5103406"/>
                <a:ext cx="1504440" cy="1042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414963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7" name="Freeform 17"/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8" name="Freeform 18"/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9" name="Freeform 19"/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0" name="Freeform 20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3175C6D-105E-100A-E261-6C6586C6F5AD}"/>
              </a:ext>
            </a:extLst>
          </p:cNvPr>
          <p:cNvSpPr txBox="1"/>
          <p:nvPr/>
        </p:nvSpPr>
        <p:spPr>
          <a:xfrm>
            <a:off x="1722644" y="2247900"/>
            <a:ext cx="11887199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fontAlgn="t">
              <a:lnSpc>
                <a:spcPct val="100000"/>
              </a:lnSpc>
              <a:buNone/>
            </a:pPr>
            <a:endParaRPr lang="en-GB" sz="2400" b="1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Global Europe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 is the </a:t>
            </a: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single instrument for EU external action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 in 2028–2034. </a:t>
            </a:r>
          </a:p>
          <a:p>
            <a:pPr fontAlgn="t">
              <a:lnSpc>
                <a:spcPct val="100000"/>
              </a:lnSpc>
              <a:buNone/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Funding will focus on:</a:t>
            </a:r>
          </a:p>
          <a:p>
            <a:pPr marL="285750" indent="-285750" fontAlgn="t"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Democracy support (Participation and local governance)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Human rights and rule of law</a:t>
            </a:r>
          </a:p>
          <a:p>
            <a:pPr marL="285750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Gender equality and inclusion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3 Pillars:</a:t>
            </a:r>
          </a:p>
          <a:p>
            <a:pPr fontAlgn="t">
              <a:lnSpc>
                <a:spcPct val="100000"/>
              </a:lnSpc>
            </a:pPr>
            <a:r>
              <a:rPr lang="en-GB" sz="2400" u="sng" dirty="0">
                <a:solidFill>
                  <a:srgbClr val="002060"/>
                </a:solidFill>
                <a:latin typeface="Nunito" pitchFamily="2" charset="0"/>
              </a:rPr>
              <a:t>Geographic pillar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(€60.39 bn): cooperation with partner countries &amp; regions</a:t>
            </a:r>
          </a:p>
          <a:p>
            <a:pPr fontAlgn="t">
              <a:lnSpc>
                <a:spcPct val="100000"/>
              </a:lnSpc>
            </a:pPr>
            <a:r>
              <a:rPr lang="en-GB" sz="2400" u="sng" dirty="0">
                <a:solidFill>
                  <a:srgbClr val="002060"/>
                </a:solidFill>
                <a:latin typeface="Nunito" pitchFamily="2" charset="0"/>
              </a:rPr>
              <a:t>Thematic pillar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(€6.36 bn): Human rights &amp; democracy (€1.36 bn): Civil society organisations (€1.36 bn); Peace, stability &amp; global challenges (€3.64 bn).</a:t>
            </a:r>
          </a:p>
          <a:p>
            <a:pPr fontAlgn="t">
              <a:lnSpc>
                <a:spcPct val="100000"/>
              </a:lnSpc>
            </a:pPr>
            <a:r>
              <a:rPr lang="en-GB" sz="2400" u="sng" dirty="0">
                <a:solidFill>
                  <a:srgbClr val="002060"/>
                </a:solidFill>
                <a:latin typeface="Nunito" pitchFamily="2" charset="0"/>
              </a:rPr>
              <a:t>Rapid‑response pillar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(€3.18 bn): crisis prevention &amp; response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*Flexibility cushion (€9.53 bn) for emerging priorities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b="1" dirty="0">
                <a:solidFill>
                  <a:srgbClr val="002060"/>
                </a:solidFill>
                <a:latin typeface="Nunito" pitchFamily="2" charset="0"/>
              </a:rPr>
              <a:t>Objective: </a:t>
            </a: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eradicate poverty, promote sustainable development, democracy, human rights, peace and stability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  <a:p>
            <a:pPr fontAlgn="t">
              <a:lnSpc>
                <a:spcPct val="100000"/>
              </a:lnSpc>
            </a:pPr>
            <a:r>
              <a:rPr lang="en-GB" sz="2400" dirty="0">
                <a:solidFill>
                  <a:srgbClr val="002060"/>
                </a:solidFill>
                <a:latin typeface="Nunito" pitchFamily="2" charset="0"/>
              </a:rPr>
              <a:t>*IPA III outside NDICI – preparing beneficiary countries for accession, also with assistance of Reform and Growth Facility</a:t>
            </a:r>
          </a:p>
          <a:p>
            <a:pPr fontAlgn="t">
              <a:lnSpc>
                <a:spcPct val="100000"/>
              </a:lnSpc>
            </a:pPr>
            <a:endParaRPr lang="en-GB" sz="2400" dirty="0">
              <a:solidFill>
                <a:srgbClr val="002060"/>
              </a:solidFill>
              <a:latin typeface="Nunito" pitchFamily="2" charset="0"/>
            </a:endParaRPr>
          </a:p>
        </p:txBody>
      </p:sp>
      <p:sp>
        <p:nvSpPr>
          <p:cNvPr id="7" name="TextBox 13">
            <a:extLst>
              <a:ext uri="{FF2B5EF4-FFF2-40B4-BE49-F238E27FC236}">
                <a16:creationId xmlns:a16="http://schemas.microsoft.com/office/drawing/2014/main" id="{5F119D42-E51D-E67C-17B2-BBC7CD29E30C}"/>
              </a:ext>
            </a:extLst>
          </p:cNvPr>
          <p:cNvSpPr txBox="1"/>
          <p:nvPr/>
        </p:nvSpPr>
        <p:spPr>
          <a:xfrm>
            <a:off x="1676924" y="1507974"/>
            <a:ext cx="10667476" cy="1072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974"/>
              </a:lnSpc>
            </a:pPr>
            <a:r>
              <a:rPr lang="en-US" sz="6000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(NDICI) Global Europe</a:t>
            </a: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E9A36E27-F8BD-EE62-2CAE-07A0D78E5BF7}"/>
              </a:ext>
            </a:extLst>
          </p:cNvPr>
          <p:cNvSpPr/>
          <p:nvPr/>
        </p:nvSpPr>
        <p:spPr>
          <a:xfrm>
            <a:off x="14278299" y="3314700"/>
            <a:ext cx="1" cy="6324600"/>
          </a:xfrm>
          <a:prstGeom prst="line">
            <a:avLst/>
          </a:prstGeom>
          <a:ln w="38100" cap="flat">
            <a:solidFill>
              <a:srgbClr val="30387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2D540BC9-8ABE-2590-0592-F4D502DDA039}"/>
              </a:ext>
            </a:extLst>
          </p:cNvPr>
          <p:cNvGrpSpPr/>
          <p:nvPr/>
        </p:nvGrpSpPr>
        <p:grpSpPr>
          <a:xfrm>
            <a:off x="14157774" y="3167555"/>
            <a:ext cx="244720" cy="244720"/>
            <a:chOff x="0" y="0"/>
            <a:chExt cx="812800" cy="812800"/>
          </a:xfrm>
        </p:grpSpPr>
        <p:sp>
          <p:nvSpPr>
            <p:cNvPr id="9" name="Freeform 7">
              <a:extLst>
                <a:ext uri="{FF2B5EF4-FFF2-40B4-BE49-F238E27FC236}">
                  <a16:creationId xmlns:a16="http://schemas.microsoft.com/office/drawing/2014/main" id="{2D947723-A219-5672-33AA-C0CFB4BA5F45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10" name="TextBox 8">
              <a:extLst>
                <a:ext uri="{FF2B5EF4-FFF2-40B4-BE49-F238E27FC236}">
                  <a16:creationId xmlns:a16="http://schemas.microsoft.com/office/drawing/2014/main" id="{AC00F5AC-1F76-5853-4E15-81461C8DEBE0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11" name="TextBox 20">
            <a:extLst>
              <a:ext uri="{FF2B5EF4-FFF2-40B4-BE49-F238E27FC236}">
                <a16:creationId xmlns:a16="http://schemas.microsoft.com/office/drawing/2014/main" id="{D4C37B96-1EB8-7CE8-1D5B-AA831287C8D1}"/>
              </a:ext>
            </a:extLst>
          </p:cNvPr>
          <p:cNvSpPr txBox="1"/>
          <p:nvPr/>
        </p:nvSpPr>
        <p:spPr>
          <a:xfrm>
            <a:off x="14574624" y="3633953"/>
            <a:ext cx="2055106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Publication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Global Europe </a:t>
            </a:r>
            <a:r>
              <a:rPr lang="de-DE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Proposal</a:t>
            </a:r>
            <a:r>
              <a:rPr lang="de-DE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  <a:hlinkClick r:id="rId7"/>
              </a:rPr>
              <a:t> </a:t>
            </a:r>
            <a:endParaRPr lang="en-US" b="1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" name="TextBox 27">
            <a:extLst>
              <a:ext uri="{FF2B5EF4-FFF2-40B4-BE49-F238E27FC236}">
                <a16:creationId xmlns:a16="http://schemas.microsoft.com/office/drawing/2014/main" id="{AAB5691A-CE70-D3E0-7692-EFB84354846F}"/>
              </a:ext>
            </a:extLst>
          </p:cNvPr>
          <p:cNvSpPr txBox="1"/>
          <p:nvPr/>
        </p:nvSpPr>
        <p:spPr>
          <a:xfrm>
            <a:off x="14574623" y="3083214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16 July, 2025</a:t>
            </a:r>
          </a:p>
        </p:txBody>
      </p:sp>
      <p:grpSp>
        <p:nvGrpSpPr>
          <p:cNvPr id="13" name="Group 6">
            <a:extLst>
              <a:ext uri="{FF2B5EF4-FFF2-40B4-BE49-F238E27FC236}">
                <a16:creationId xmlns:a16="http://schemas.microsoft.com/office/drawing/2014/main" id="{096D6A15-AA07-09CC-3ED3-F498956E7F1E}"/>
              </a:ext>
            </a:extLst>
          </p:cNvPr>
          <p:cNvGrpSpPr/>
          <p:nvPr/>
        </p:nvGrpSpPr>
        <p:grpSpPr>
          <a:xfrm>
            <a:off x="14134832" y="5108017"/>
            <a:ext cx="244720" cy="244720"/>
            <a:chOff x="0" y="0"/>
            <a:chExt cx="812800" cy="812800"/>
          </a:xfrm>
        </p:grpSpPr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F9FDF693-A5CB-B273-4296-22500A2B6A51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2" name="TextBox 8">
              <a:extLst>
                <a:ext uri="{FF2B5EF4-FFF2-40B4-BE49-F238E27FC236}">
                  <a16:creationId xmlns:a16="http://schemas.microsoft.com/office/drawing/2014/main" id="{B505F80E-11FA-38FE-3354-BF1C239F1236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  <p:sp>
        <p:nvSpPr>
          <p:cNvPr id="23" name="TextBox 27">
            <a:extLst>
              <a:ext uri="{FF2B5EF4-FFF2-40B4-BE49-F238E27FC236}">
                <a16:creationId xmlns:a16="http://schemas.microsoft.com/office/drawing/2014/main" id="{5238988A-9091-5CB3-18E2-DB3788905634}"/>
              </a:ext>
            </a:extLst>
          </p:cNvPr>
          <p:cNvSpPr txBox="1"/>
          <p:nvPr/>
        </p:nvSpPr>
        <p:spPr>
          <a:xfrm>
            <a:off x="14574622" y="7007269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2026-2027</a:t>
            </a:r>
          </a:p>
        </p:txBody>
      </p:sp>
      <p:sp>
        <p:nvSpPr>
          <p:cNvPr id="24" name="TextBox 27">
            <a:extLst>
              <a:ext uri="{FF2B5EF4-FFF2-40B4-BE49-F238E27FC236}">
                <a16:creationId xmlns:a16="http://schemas.microsoft.com/office/drawing/2014/main" id="{ADE1BB01-C487-8640-90E0-D02AB61D87E2}"/>
              </a:ext>
            </a:extLst>
          </p:cNvPr>
          <p:cNvSpPr txBox="1"/>
          <p:nvPr/>
        </p:nvSpPr>
        <p:spPr>
          <a:xfrm>
            <a:off x="14574622" y="5048842"/>
            <a:ext cx="2055107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500" b="1" dirty="0">
                <a:solidFill>
                  <a:srgbClr val="303870"/>
                </a:solidFill>
                <a:latin typeface="Nunito Bold"/>
                <a:ea typeface="Nunito Bold"/>
                <a:cs typeface="Nunito Bold"/>
                <a:sym typeface="Nunito Bold"/>
              </a:rPr>
              <a:t>16 June, 2026</a:t>
            </a: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81C624C4-C983-8E1D-CCF2-19665AF4BAFC}"/>
              </a:ext>
            </a:extLst>
          </p:cNvPr>
          <p:cNvSpPr txBox="1"/>
          <p:nvPr/>
        </p:nvSpPr>
        <p:spPr>
          <a:xfrm>
            <a:off x="14593673" y="5466985"/>
            <a:ext cx="205510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Council adopts a partial negotiating mandate on Global Europe</a:t>
            </a:r>
          </a:p>
        </p:txBody>
      </p:sp>
      <p:sp>
        <p:nvSpPr>
          <p:cNvPr id="26" name="TextBox 20">
            <a:extLst>
              <a:ext uri="{FF2B5EF4-FFF2-40B4-BE49-F238E27FC236}">
                <a16:creationId xmlns:a16="http://schemas.microsoft.com/office/drawing/2014/main" id="{A8F28AFD-8C90-C32D-99EF-F4DEEA2BA57D}"/>
              </a:ext>
            </a:extLst>
          </p:cNvPr>
          <p:cNvSpPr txBox="1"/>
          <p:nvPr/>
        </p:nvSpPr>
        <p:spPr>
          <a:xfrm>
            <a:off x="14544821" y="7508300"/>
            <a:ext cx="2055106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Ongoing negotiations between Council and Parliament</a:t>
            </a:r>
          </a:p>
        </p:txBody>
      </p:sp>
      <p:grpSp>
        <p:nvGrpSpPr>
          <p:cNvPr id="27" name="Group 6">
            <a:extLst>
              <a:ext uri="{FF2B5EF4-FFF2-40B4-BE49-F238E27FC236}">
                <a16:creationId xmlns:a16="http://schemas.microsoft.com/office/drawing/2014/main" id="{796E4DF7-82FD-18DA-CB11-7924FF729988}"/>
              </a:ext>
            </a:extLst>
          </p:cNvPr>
          <p:cNvGrpSpPr/>
          <p:nvPr/>
        </p:nvGrpSpPr>
        <p:grpSpPr>
          <a:xfrm>
            <a:off x="14162577" y="7048479"/>
            <a:ext cx="244720" cy="244720"/>
            <a:chOff x="0" y="0"/>
            <a:chExt cx="812800" cy="812800"/>
          </a:xfrm>
        </p:grpSpPr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11CE05BC-685B-4D8B-467B-27AF0DAF465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29" name="TextBox 8">
              <a:extLst>
                <a:ext uri="{FF2B5EF4-FFF2-40B4-BE49-F238E27FC236}">
                  <a16:creationId xmlns:a16="http://schemas.microsoft.com/office/drawing/2014/main" id="{21372514-4F06-6BED-FAB5-0CAB5F7A9AD5}"/>
                </a:ext>
              </a:extLst>
            </p:cNvPr>
            <p:cNvSpPr txBox="1"/>
            <p:nvPr/>
          </p:nvSpPr>
          <p:spPr>
            <a:xfrm>
              <a:off x="76200" y="-19050"/>
              <a:ext cx="660400" cy="7556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FBA8740-EC6F-1F93-6F82-AC6C2603D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0A94D70-EB62-7431-4F60-08FEA22CBF10}"/>
              </a:ext>
            </a:extLst>
          </p:cNvPr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5791EE8-833C-135D-2227-95C6B0B2ACB0}"/>
                </a:ext>
              </a:extLst>
            </p:cNvPr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73662A4-2208-180E-C594-779ED4D89B4D}"/>
                </a:ext>
              </a:extLst>
            </p:cNvPr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EEC1B69F-A988-F2B7-9B8C-4375BD90CC09}"/>
              </a:ext>
            </a:extLst>
          </p:cNvPr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439F232C-6ABA-F925-1977-39A1F7FB5B37}"/>
                </a:ext>
              </a:extLst>
            </p:cNvPr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1E4D7879-7D7D-8038-14FA-7EE6E31C74C5}"/>
                </a:ext>
              </a:extLst>
            </p:cNvPr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1" name="Freeform 11">
            <a:extLst>
              <a:ext uri="{FF2B5EF4-FFF2-40B4-BE49-F238E27FC236}">
                <a16:creationId xmlns:a16="http://schemas.microsoft.com/office/drawing/2014/main" id="{6C5ADCC5-9B6A-930A-F143-87A97D01DA1E}"/>
              </a:ext>
            </a:extLst>
          </p:cNvPr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3AEEE159-9D27-A8FC-E930-90DC6FBDCAB9}"/>
              </a:ext>
            </a:extLst>
          </p:cNvPr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D60EEBE-ECC7-25C2-A424-370D4A6F0304}"/>
              </a:ext>
            </a:extLst>
          </p:cNvPr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D6BC4AAB-01A3-7565-D89F-9AA31B9483F6}"/>
              </a:ext>
            </a:extLst>
          </p:cNvPr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6412D85-1097-7314-6F65-F09AE114449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1171474"/>
            <a:ext cx="17259300" cy="6486626"/>
          </a:xfrm>
          <a:prstGeom prst="rect">
            <a:avLst/>
          </a:prstGeom>
        </p:spPr>
      </p:pic>
      <p:sp>
        <p:nvSpPr>
          <p:cNvPr id="19" name="TextBox 14">
            <a:extLst>
              <a:ext uri="{FF2B5EF4-FFF2-40B4-BE49-F238E27FC236}">
                <a16:creationId xmlns:a16="http://schemas.microsoft.com/office/drawing/2014/main" id="{F7785787-1755-F453-8999-D91C69F0779C}"/>
              </a:ext>
            </a:extLst>
          </p:cNvPr>
          <p:cNvSpPr txBox="1"/>
          <p:nvPr/>
        </p:nvSpPr>
        <p:spPr>
          <a:xfrm>
            <a:off x="14935200" y="7717821"/>
            <a:ext cx="2546202" cy="294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EuroAccess</a:t>
            </a:r>
            <a:r>
              <a:rPr lang="en-US" sz="1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Website, 2026</a:t>
            </a:r>
          </a:p>
        </p:txBody>
      </p:sp>
    </p:spTree>
    <p:extLst>
      <p:ext uri="{BB962C8B-B14F-4D97-AF65-F5344CB8AC3E}">
        <p14:creationId xmlns:p14="http://schemas.microsoft.com/office/powerpoint/2010/main" val="5467355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2" name="Freeform 22"/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3" name="Freeform 23"/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24" name="Freeform 24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8795D4C-58E2-7DB3-96F6-599F0709A4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284"/>
            <a:ext cx="18669000" cy="5904036"/>
          </a:xfrm>
          <a:prstGeom prst="rect">
            <a:avLst/>
          </a:prstGeom>
        </p:spPr>
      </p:pic>
      <p:sp>
        <p:nvSpPr>
          <p:cNvPr id="29" name="TextBox 14">
            <a:extLst>
              <a:ext uri="{FF2B5EF4-FFF2-40B4-BE49-F238E27FC236}">
                <a16:creationId xmlns:a16="http://schemas.microsoft.com/office/drawing/2014/main" id="{05D8E994-3723-DACB-8665-4C73DE355FFF}"/>
              </a:ext>
            </a:extLst>
          </p:cNvPr>
          <p:cNvSpPr txBox="1"/>
          <p:nvPr/>
        </p:nvSpPr>
        <p:spPr>
          <a:xfrm>
            <a:off x="12571878" y="7079320"/>
            <a:ext cx="5716122" cy="294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4"/>
              </a:lnSpc>
            </a:pPr>
            <a:r>
              <a:rPr lang="en-US" sz="14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European Commission Website, EU Funding &amp; me, 2026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7AC8A41-EC64-52E0-B3F4-769A0E79A3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7079320"/>
            <a:ext cx="5072680" cy="321758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D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59300" y="0"/>
            <a:ext cx="3086100" cy="10287000"/>
            <a:chOff x="0" y="0"/>
            <a:chExt cx="812800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2709333"/>
            </a:xfrm>
            <a:custGeom>
              <a:avLst/>
              <a:gdLst/>
              <a:ahLst/>
              <a:cxnLst/>
              <a:rect l="l" t="t" r="r" b="b"/>
              <a:pathLst>
                <a:path w="812800" h="2709333">
                  <a:moveTo>
                    <a:pt x="90311" y="0"/>
                  </a:moveTo>
                  <a:lnTo>
                    <a:pt x="722489" y="0"/>
                  </a:lnTo>
                  <a:cubicBezTo>
                    <a:pt x="746441" y="0"/>
                    <a:pt x="769412" y="9515"/>
                    <a:pt x="786348" y="26452"/>
                  </a:cubicBezTo>
                  <a:cubicBezTo>
                    <a:pt x="803285" y="43388"/>
                    <a:pt x="812800" y="66359"/>
                    <a:pt x="812800" y="90311"/>
                  </a:cubicBezTo>
                  <a:lnTo>
                    <a:pt x="812800" y="2619022"/>
                  </a:lnTo>
                  <a:cubicBezTo>
                    <a:pt x="812800" y="2642974"/>
                    <a:pt x="803285" y="2665945"/>
                    <a:pt x="786348" y="2682882"/>
                  </a:cubicBezTo>
                  <a:cubicBezTo>
                    <a:pt x="769412" y="2699818"/>
                    <a:pt x="746441" y="2709333"/>
                    <a:pt x="722489" y="2709333"/>
                  </a:cubicBezTo>
                  <a:lnTo>
                    <a:pt x="90311" y="2709333"/>
                  </a:lnTo>
                  <a:cubicBezTo>
                    <a:pt x="40434" y="2709333"/>
                    <a:pt x="0" y="2668900"/>
                    <a:pt x="0" y="2619022"/>
                  </a:cubicBezTo>
                  <a:lnTo>
                    <a:pt x="0" y="90311"/>
                  </a:lnTo>
                  <a:cubicBezTo>
                    <a:pt x="0" y="66359"/>
                    <a:pt x="9515" y="43388"/>
                    <a:pt x="26452" y="26452"/>
                  </a:cubicBezTo>
                  <a:cubicBezTo>
                    <a:pt x="43388" y="9515"/>
                    <a:pt x="66359" y="0"/>
                    <a:pt x="90311" y="0"/>
                  </a:cubicBezTo>
                  <a:close/>
                </a:path>
              </a:pathLst>
            </a:custGeom>
            <a:solidFill>
              <a:srgbClr val="303870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95250"/>
              <a:ext cx="812800" cy="28045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245191"/>
            <a:ext cx="8678502" cy="1154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74"/>
              </a:lnSpc>
            </a:pPr>
            <a:r>
              <a:rPr lang="en-US" sz="7872" b="1" dirty="0">
                <a:solidFill>
                  <a:srgbClr val="303870"/>
                </a:solidFill>
                <a:latin typeface="Agrandir Wide Bold"/>
                <a:ea typeface="Agrandir Wide Bold"/>
                <a:cs typeface="Agrandir Wide Bold"/>
                <a:sym typeface="Agrandir Wide Bold"/>
              </a:rPr>
              <a:t>Discussion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5151120"/>
            <a:ext cx="15201900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What opportunities/risks do you see for civil society </a:t>
            </a:r>
            <a:r>
              <a:rPr lang="en-US" sz="3600" dirty="0" err="1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organisations</a:t>
            </a:r>
            <a:r>
              <a:rPr lang="en-US" sz="3600" dirty="0">
                <a:solidFill>
                  <a:srgbClr val="303870"/>
                </a:solidFill>
                <a:latin typeface="Nunito"/>
                <a:ea typeface="Nunito"/>
                <a:cs typeface="Nunito"/>
                <a:sym typeface="Nunito"/>
              </a:rPr>
              <a:t> in the transition from the old framework to the new one? </a:t>
            </a:r>
          </a:p>
          <a:p>
            <a:endParaRPr lang="en-US" sz="36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  <a:p>
            <a:endParaRPr lang="en-US" sz="3600" dirty="0">
              <a:solidFill>
                <a:srgbClr val="30387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-1543050" y="-1543050"/>
            <a:ext cx="20442623" cy="2737384"/>
            <a:chOff x="0" y="0"/>
            <a:chExt cx="5384065" cy="7209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384066" cy="720957"/>
            </a:xfrm>
            <a:custGeom>
              <a:avLst/>
              <a:gdLst/>
              <a:ahLst/>
              <a:cxnLst/>
              <a:rect l="l" t="t" r="r" b="b"/>
              <a:pathLst>
                <a:path w="5384066" h="720957">
                  <a:moveTo>
                    <a:pt x="19314" y="0"/>
                  </a:moveTo>
                  <a:lnTo>
                    <a:pt x="5364751" y="0"/>
                  </a:lnTo>
                  <a:cubicBezTo>
                    <a:pt x="5369874" y="0"/>
                    <a:pt x="5374786" y="2035"/>
                    <a:pt x="5378409" y="5657"/>
                  </a:cubicBezTo>
                  <a:cubicBezTo>
                    <a:pt x="5382031" y="9279"/>
                    <a:pt x="5384066" y="14192"/>
                    <a:pt x="5384066" y="19314"/>
                  </a:cubicBezTo>
                  <a:lnTo>
                    <a:pt x="5384066" y="701643"/>
                  </a:lnTo>
                  <a:cubicBezTo>
                    <a:pt x="5384066" y="706765"/>
                    <a:pt x="5382031" y="711678"/>
                    <a:pt x="5378409" y="715300"/>
                  </a:cubicBezTo>
                  <a:cubicBezTo>
                    <a:pt x="5374786" y="718922"/>
                    <a:pt x="5369874" y="720957"/>
                    <a:pt x="5364751" y="720957"/>
                  </a:cubicBezTo>
                  <a:lnTo>
                    <a:pt x="19314" y="720957"/>
                  </a:lnTo>
                  <a:cubicBezTo>
                    <a:pt x="14192" y="720957"/>
                    <a:pt x="9279" y="718922"/>
                    <a:pt x="5657" y="715300"/>
                  </a:cubicBezTo>
                  <a:cubicBezTo>
                    <a:pt x="2035" y="711678"/>
                    <a:pt x="0" y="706765"/>
                    <a:pt x="0" y="701643"/>
                  </a:cubicBezTo>
                  <a:lnTo>
                    <a:pt x="0" y="19314"/>
                  </a:lnTo>
                  <a:cubicBezTo>
                    <a:pt x="0" y="14192"/>
                    <a:pt x="2035" y="9279"/>
                    <a:pt x="5657" y="5657"/>
                  </a:cubicBezTo>
                  <a:cubicBezTo>
                    <a:pt x="9279" y="2035"/>
                    <a:pt x="14192" y="0"/>
                    <a:pt x="19314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95250"/>
              <a:ext cx="5384065" cy="8162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87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10710074" y="93411"/>
            <a:ext cx="4869051" cy="951494"/>
          </a:xfrm>
          <a:custGeom>
            <a:avLst/>
            <a:gdLst/>
            <a:ahLst/>
            <a:cxnLst/>
            <a:rect l="l" t="t" r="r" b="b"/>
            <a:pathLst>
              <a:path w="4869051" h="951494">
                <a:moveTo>
                  <a:pt x="0" y="0"/>
                </a:moveTo>
                <a:lnTo>
                  <a:pt x="4869051" y="0"/>
                </a:lnTo>
                <a:lnTo>
                  <a:pt x="4869051" y="951494"/>
                </a:lnTo>
                <a:lnTo>
                  <a:pt x="0" y="9514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2869897" y="70544"/>
            <a:ext cx="2459297" cy="1005238"/>
          </a:xfrm>
          <a:custGeom>
            <a:avLst/>
            <a:gdLst/>
            <a:ahLst/>
            <a:cxnLst/>
            <a:rect l="l" t="t" r="r" b="b"/>
            <a:pathLst>
              <a:path w="2459297" h="1005238">
                <a:moveTo>
                  <a:pt x="0" y="0"/>
                </a:moveTo>
                <a:lnTo>
                  <a:pt x="2459297" y="0"/>
                </a:lnTo>
                <a:lnTo>
                  <a:pt x="2459297" y="1005238"/>
                </a:lnTo>
                <a:lnTo>
                  <a:pt x="0" y="10052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3" name="Freeform 13"/>
          <p:cNvSpPr/>
          <p:nvPr/>
        </p:nvSpPr>
        <p:spPr>
          <a:xfrm>
            <a:off x="15845825" y="85309"/>
            <a:ext cx="1145110" cy="967698"/>
          </a:xfrm>
          <a:custGeom>
            <a:avLst/>
            <a:gdLst/>
            <a:ahLst/>
            <a:cxnLst/>
            <a:rect l="l" t="t" r="r" b="b"/>
            <a:pathLst>
              <a:path w="1145110" h="967698">
                <a:moveTo>
                  <a:pt x="0" y="0"/>
                </a:moveTo>
                <a:lnTo>
                  <a:pt x="1145110" y="0"/>
                </a:lnTo>
                <a:lnTo>
                  <a:pt x="1145110" y="967698"/>
                </a:lnTo>
                <a:lnTo>
                  <a:pt x="0" y="967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697235" y="192980"/>
            <a:ext cx="1908724" cy="752355"/>
          </a:xfrm>
          <a:custGeom>
            <a:avLst/>
            <a:gdLst/>
            <a:ahLst/>
            <a:cxnLst/>
            <a:rect l="l" t="t" r="r" b="b"/>
            <a:pathLst>
              <a:path w="1908724" h="752355">
                <a:moveTo>
                  <a:pt x="0" y="0"/>
                </a:moveTo>
                <a:lnTo>
                  <a:pt x="1908724" y="0"/>
                </a:lnTo>
                <a:lnTo>
                  <a:pt x="1908724" y="752355"/>
                </a:lnTo>
                <a:lnTo>
                  <a:pt x="0" y="75235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921</Words>
  <Application>Microsoft Office PowerPoint</Application>
  <PresentationFormat>Custom</PresentationFormat>
  <Paragraphs>119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Agrandir Wide Bold</vt:lpstr>
      <vt:lpstr>Calibri</vt:lpstr>
      <vt:lpstr>Aptos</vt:lpstr>
      <vt:lpstr>Nunito</vt:lpstr>
      <vt:lpstr>Arial</vt:lpstr>
      <vt:lpstr>Nunito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30 April 2026</dc:title>
  <dc:creator>Prasacu Andreea</dc:creator>
  <cp:lastModifiedBy>Prasacu Andreea</cp:lastModifiedBy>
  <cp:revision>61</cp:revision>
  <cp:lastPrinted>2026-09-15T13:58:03Z</cp:lastPrinted>
  <dcterms:created xsi:type="dcterms:W3CDTF">2006-08-16T00:00:00Z</dcterms:created>
  <dcterms:modified xsi:type="dcterms:W3CDTF">2026-09-15T15:16:16Z</dcterms:modified>
  <dc:identifier>DAHIB90E4gc</dc:identifier>
</cp:coreProperties>
</file>